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61" r:id="rId3"/>
    <p:sldId id="314" r:id="rId4"/>
    <p:sldId id="397" r:id="rId5"/>
    <p:sldId id="398" r:id="rId6"/>
    <p:sldId id="399" r:id="rId7"/>
    <p:sldId id="363" r:id="rId8"/>
    <p:sldId id="386" r:id="rId9"/>
    <p:sldId id="402" r:id="rId10"/>
    <p:sldId id="364" r:id="rId11"/>
    <p:sldId id="401" r:id="rId12"/>
    <p:sldId id="403" r:id="rId13"/>
    <p:sldId id="406" r:id="rId14"/>
    <p:sldId id="405" r:id="rId15"/>
    <p:sldId id="367" r:id="rId16"/>
    <p:sldId id="410" r:id="rId17"/>
    <p:sldId id="407" r:id="rId18"/>
    <p:sldId id="408" r:id="rId19"/>
    <p:sldId id="411" r:id="rId20"/>
    <p:sldId id="412" r:id="rId21"/>
    <p:sldId id="384" r:id="rId22"/>
    <p:sldId id="414" r:id="rId23"/>
    <p:sldId id="413" r:id="rId24"/>
    <p:sldId id="387" r:id="rId25"/>
    <p:sldId id="415" r:id="rId26"/>
    <p:sldId id="416" r:id="rId27"/>
    <p:sldId id="417" r:id="rId28"/>
    <p:sldId id="391"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FF8A"/>
    <a:srgbClr val="24CFDC"/>
    <a:srgbClr val="A9ECF1"/>
    <a:srgbClr val="FF0000"/>
    <a:srgbClr val="B31166"/>
    <a:srgbClr val="D6F4FE"/>
    <a:srgbClr val="0E7DE2"/>
    <a:srgbClr val="FFFF00"/>
    <a:srgbClr val="00B0F0"/>
    <a:srgbClr val="270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86417" autoAdjust="0"/>
  </p:normalViewPr>
  <p:slideViewPr>
    <p:cSldViewPr snapToGrid="0">
      <p:cViewPr varScale="1">
        <p:scale>
          <a:sx n="99" d="100"/>
          <a:sy n="99" d="100"/>
        </p:scale>
        <p:origin x="708" y="78"/>
      </p:cViewPr>
      <p:guideLst/>
    </p:cSldViewPr>
  </p:slideViewPr>
  <p:outlineViewPr>
    <p:cViewPr>
      <p:scale>
        <a:sx n="33" d="100"/>
        <a:sy n="33" d="100"/>
      </p:scale>
      <p:origin x="0" y="-605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貫宇 盛" userId="7f0509586905b771" providerId="LiveId" clId="{CEBE67D7-9E40-4AF8-93E2-5EADAE9B7577}"/>
    <pc:docChg chg="modSld">
      <pc:chgData name="貫宇 盛" userId="7f0509586905b771" providerId="LiveId" clId="{CEBE67D7-9E40-4AF8-93E2-5EADAE9B7577}" dt="2020-04-13T08:31:30.825" v="53" actId="1076"/>
      <pc:docMkLst>
        <pc:docMk/>
      </pc:docMkLst>
      <pc:sldChg chg="modSp">
        <pc:chgData name="貫宇 盛" userId="7f0509586905b771" providerId="LiveId" clId="{CEBE67D7-9E40-4AF8-93E2-5EADAE9B7577}" dt="2020-04-13T08:31:30.825" v="53" actId="1076"/>
        <pc:sldMkLst>
          <pc:docMk/>
          <pc:sldMk cId="872505473" sldId="401"/>
        </pc:sldMkLst>
        <pc:spChg chg="mod">
          <ac:chgData name="貫宇 盛" userId="7f0509586905b771" providerId="LiveId" clId="{CEBE67D7-9E40-4AF8-93E2-5EADAE9B7577}" dt="2020-04-13T08:31:30.825" v="53" actId="1076"/>
          <ac:spMkLst>
            <pc:docMk/>
            <pc:sldMk cId="872505473" sldId="401"/>
            <ac:spMk id="16" creationId="{0CACFE43-A167-433F-A8F9-8165CA3193CF}"/>
          </ac:spMkLst>
        </pc:spChg>
      </pc:sldChg>
      <pc:sldChg chg="modSp">
        <pc:chgData name="貫宇 盛" userId="7f0509586905b771" providerId="LiveId" clId="{CEBE67D7-9E40-4AF8-93E2-5EADAE9B7577}" dt="2020-04-13T07:41:43.773" v="9" actId="20577"/>
        <pc:sldMkLst>
          <pc:docMk/>
          <pc:sldMk cId="3179226604" sldId="411"/>
        </pc:sldMkLst>
        <pc:spChg chg="mod">
          <ac:chgData name="貫宇 盛" userId="7f0509586905b771" providerId="LiveId" clId="{CEBE67D7-9E40-4AF8-93E2-5EADAE9B7577}" dt="2020-04-13T07:40:30.655" v="7"/>
          <ac:spMkLst>
            <pc:docMk/>
            <pc:sldMk cId="3179226604" sldId="411"/>
            <ac:spMk id="54" creationId="{77593DE6-F46E-4D0B-B7C6-704379610030}"/>
          </ac:spMkLst>
        </pc:spChg>
        <pc:spChg chg="mod">
          <ac:chgData name="貫宇 盛" userId="7f0509586905b771" providerId="LiveId" clId="{CEBE67D7-9E40-4AF8-93E2-5EADAE9B7577}" dt="2020-04-13T07:41:43.773" v="9" actId="20577"/>
          <ac:spMkLst>
            <pc:docMk/>
            <pc:sldMk cId="3179226604" sldId="411"/>
            <ac:spMk id="62" creationId="{162ECEA7-570E-4788-BF71-6E7F933C7224}"/>
          </ac:spMkLst>
        </pc:spChg>
        <pc:spChg chg="mod">
          <ac:chgData name="貫宇 盛" userId="7f0509586905b771" providerId="LiveId" clId="{CEBE67D7-9E40-4AF8-93E2-5EADAE9B7577}" dt="2020-04-13T07:38:59.614" v="3" actId="20577"/>
          <ac:spMkLst>
            <pc:docMk/>
            <pc:sldMk cId="3179226604" sldId="411"/>
            <ac:spMk id="63" creationId="{15804279-EA60-43B6-A844-83AAD431D2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DCB33-EC3C-4D31-97EA-E3F1AFA28E5C}" type="datetimeFigureOut">
              <a:rPr lang="zh-TW" altLang="en-US" smtClean="0"/>
              <a:t>2020/04/13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3F84A-23D0-468E-95CA-9BD6FC0C981E}" type="slidenum">
              <a:rPr lang="zh-TW" altLang="en-US" smtClean="0"/>
              <a:t>‹#›</a:t>
            </a:fld>
            <a:endParaRPr lang="zh-TW" altLang="en-US"/>
          </a:p>
        </p:txBody>
      </p:sp>
    </p:spTree>
    <p:extLst>
      <p:ext uri="{BB962C8B-B14F-4D97-AF65-F5344CB8AC3E}">
        <p14:creationId xmlns:p14="http://schemas.microsoft.com/office/powerpoint/2010/main" val="25197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3</a:t>
            </a:fld>
            <a:endParaRPr lang="zh-TW" altLang="en-US"/>
          </a:p>
        </p:txBody>
      </p:sp>
    </p:spTree>
    <p:extLst>
      <p:ext uri="{BB962C8B-B14F-4D97-AF65-F5344CB8AC3E}">
        <p14:creationId xmlns:p14="http://schemas.microsoft.com/office/powerpoint/2010/main" val="999051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做了改良  並非加總而是</a:t>
            </a:r>
            <a:r>
              <a:rPr lang="en-US" altLang="zh-TW" dirty="0" err="1"/>
              <a:t>concate</a:t>
            </a:r>
            <a:endParaRPr lang="zh-TW" altLang="en-US" dirty="0"/>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14</a:t>
            </a:fld>
            <a:endParaRPr lang="zh-TW" altLang="en-US"/>
          </a:p>
        </p:txBody>
      </p:sp>
    </p:spTree>
    <p:extLst>
      <p:ext uri="{BB962C8B-B14F-4D97-AF65-F5344CB8AC3E}">
        <p14:creationId xmlns:p14="http://schemas.microsoft.com/office/powerpoint/2010/main" val="2218662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15</a:t>
            </a:fld>
            <a:endParaRPr lang="zh-TW" altLang="en-US"/>
          </a:p>
        </p:txBody>
      </p:sp>
    </p:spTree>
    <p:extLst>
      <p:ext uri="{BB962C8B-B14F-4D97-AF65-F5344CB8AC3E}">
        <p14:creationId xmlns:p14="http://schemas.microsoft.com/office/powerpoint/2010/main" val="401975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dirty="0"/>
              <a:t>Alpha = 0.0001</a:t>
            </a:r>
          </a:p>
          <a:p>
            <a:pPr marL="0" indent="0">
              <a:buFont typeface="Arial" panose="020B0604020202020204" pitchFamily="34" charset="0"/>
              <a:buNone/>
            </a:pPr>
            <a:r>
              <a:rPr lang="en-US" altLang="zh-TW" sz="1200" b="0" i="0" kern="1200" dirty="0">
                <a:solidFill>
                  <a:schemeClr val="tx1"/>
                </a:solidFill>
                <a:effectLst/>
                <a:latin typeface="+mn-lt"/>
                <a:ea typeface="+mn-ea"/>
                <a:cs typeface="+mn-cs"/>
              </a:rPr>
              <a:t>Optimize </a:t>
            </a:r>
            <a:r>
              <a:rPr lang="en-US" altLang="zh-TW" sz="1200" b="0" i="0" kern="1200" dirty="0" err="1">
                <a:solidFill>
                  <a:schemeClr val="tx1"/>
                </a:solidFill>
                <a:effectLst/>
                <a:latin typeface="+mn-lt"/>
                <a:ea typeface="+mn-ea"/>
                <a:cs typeface="+mn-cs"/>
              </a:rPr>
              <a:t>Algo</a:t>
            </a:r>
            <a:r>
              <a:rPr lang="en-US" altLang="zh-TW" sz="1200" b="0" i="0" kern="1200" dirty="0">
                <a:solidFill>
                  <a:schemeClr val="tx1"/>
                </a:solidFill>
                <a:effectLst/>
                <a:latin typeface="+mn-lt"/>
                <a:ea typeface="+mn-ea"/>
                <a:cs typeface="+mn-cs"/>
              </a:rPr>
              <a:t>. : Adam</a:t>
            </a:r>
            <a:r>
              <a:rPr lang="en-US" altLang="zh-TW" dirty="0"/>
              <a:t> </a:t>
            </a:r>
            <a:endParaRPr lang="zh-TW" altLang="en-US" dirty="0"/>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16</a:t>
            </a:fld>
            <a:endParaRPr lang="zh-TW" altLang="en-US"/>
          </a:p>
        </p:txBody>
      </p:sp>
    </p:spTree>
    <p:extLst>
      <p:ext uri="{BB962C8B-B14F-4D97-AF65-F5344CB8AC3E}">
        <p14:creationId xmlns:p14="http://schemas.microsoft.com/office/powerpoint/2010/main" val="289198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17</a:t>
            </a:fld>
            <a:endParaRPr lang="zh-TW" altLang="en-US"/>
          </a:p>
        </p:txBody>
      </p:sp>
    </p:spTree>
    <p:extLst>
      <p:ext uri="{BB962C8B-B14F-4D97-AF65-F5344CB8AC3E}">
        <p14:creationId xmlns:p14="http://schemas.microsoft.com/office/powerpoint/2010/main" val="1695939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L</a:t>
            </a:r>
            <a:r>
              <a:rPr lang="zh-TW" altLang="en-US" dirty="0"/>
              <a:t>可以很多層看情況</a:t>
            </a:r>
            <a:r>
              <a:rPr lang="en-US" altLang="zh-TW" dirty="0"/>
              <a:t>(</a:t>
            </a:r>
            <a:r>
              <a:rPr lang="zh-TW" altLang="en-US" dirty="0"/>
              <a:t>後面實驗就用</a:t>
            </a:r>
            <a:r>
              <a:rPr lang="en-US" altLang="zh-TW" dirty="0"/>
              <a:t>3</a:t>
            </a:r>
            <a:r>
              <a:rPr lang="zh-TW" altLang="en-US" dirty="0"/>
              <a:t>層</a:t>
            </a:r>
            <a:r>
              <a:rPr lang="en-US" altLang="zh-TW" dirty="0"/>
              <a:t>)</a:t>
            </a:r>
            <a:endParaRPr lang="zh-TW" altLang="en-US" dirty="0"/>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18</a:t>
            </a:fld>
            <a:endParaRPr lang="zh-TW" altLang="en-US"/>
          </a:p>
        </p:txBody>
      </p:sp>
    </p:spTree>
    <p:extLst>
      <p:ext uri="{BB962C8B-B14F-4D97-AF65-F5344CB8AC3E}">
        <p14:creationId xmlns:p14="http://schemas.microsoft.com/office/powerpoint/2010/main" val="2826870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h0 is initialized with a zero vector</a:t>
            </a:r>
            <a:endParaRPr lang="zh-TW" altLang="en-US" dirty="0"/>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19</a:t>
            </a:fld>
            <a:endParaRPr lang="zh-TW" altLang="en-US"/>
          </a:p>
        </p:txBody>
      </p:sp>
    </p:spTree>
    <p:extLst>
      <p:ext uri="{BB962C8B-B14F-4D97-AF65-F5344CB8AC3E}">
        <p14:creationId xmlns:p14="http://schemas.microsoft.com/office/powerpoint/2010/main" val="179093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公開的數據集</a:t>
            </a:r>
            <a:r>
              <a:rPr lang="en-US" altLang="zh-TW" dirty="0"/>
              <a:t>MIMIC-III</a:t>
            </a:r>
          </a:p>
          <a:p>
            <a:pPr marL="171450" indent="-171450">
              <a:buFont typeface="Arial" panose="020B0604020202020204" pitchFamily="34" charset="0"/>
              <a:buChar char="•"/>
            </a:pPr>
            <a:r>
              <a:rPr lang="zh-TW" altLang="en-US" dirty="0"/>
              <a:t>醫生在最初</a:t>
            </a:r>
            <a:r>
              <a:rPr lang="en-US" altLang="zh-TW" dirty="0"/>
              <a:t>24</a:t>
            </a:r>
            <a:r>
              <a:rPr lang="zh-TW" altLang="en-US" dirty="0"/>
              <a:t>小時內為每位患者開出的藥物</a:t>
            </a:r>
            <a:endParaRPr lang="en-US" altLang="zh-TW" dirty="0"/>
          </a:p>
          <a:p>
            <a:pPr marL="171450" indent="-171450">
              <a:buFont typeface="Arial" panose="020B0604020202020204" pitchFamily="34" charset="0"/>
              <a:buChar char="•"/>
            </a:pPr>
            <a:r>
              <a:rPr lang="en-US" altLang="zh-TW" dirty="0"/>
              <a:t>TWOSIDES</a:t>
            </a:r>
            <a:r>
              <a:rPr lang="zh-TW" altLang="en-US" dirty="0"/>
              <a:t>數據集的</a:t>
            </a:r>
            <a:r>
              <a:rPr lang="en-US" altLang="zh-TW" dirty="0"/>
              <a:t>DDI</a:t>
            </a:r>
            <a:r>
              <a:rPr lang="zh-TW" altLang="en-US" dirty="0"/>
              <a:t>知識</a:t>
            </a:r>
            <a:endParaRPr lang="en-US" altLang="zh-TW" dirty="0"/>
          </a:p>
          <a:p>
            <a:pPr marL="171450" indent="-171450">
              <a:buFont typeface="Arial" panose="020B0604020202020204" pitchFamily="34" charset="0"/>
              <a:buChar char="•"/>
            </a:pPr>
            <a:r>
              <a:rPr lang="zh-TW" altLang="en-US" dirty="0"/>
              <a:t>排名前</a:t>
            </a:r>
            <a:r>
              <a:rPr lang="en-US" altLang="zh-TW" dirty="0"/>
              <a:t>40</a:t>
            </a:r>
            <a:r>
              <a:rPr lang="zh-TW" altLang="en-US" dirty="0"/>
              <a:t>位的嚴重</a:t>
            </a:r>
            <a:r>
              <a:rPr lang="en-US" altLang="zh-TW" dirty="0"/>
              <a:t>DDI</a:t>
            </a:r>
            <a:r>
              <a:rPr lang="zh-TW" altLang="en-US" dirty="0"/>
              <a:t>類型</a:t>
            </a:r>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21</a:t>
            </a:fld>
            <a:endParaRPr lang="zh-TW" altLang="en-US"/>
          </a:p>
        </p:txBody>
      </p:sp>
    </p:spTree>
    <p:extLst>
      <p:ext uri="{BB962C8B-B14F-4D97-AF65-F5344CB8AC3E}">
        <p14:creationId xmlns:p14="http://schemas.microsoft.com/office/powerpoint/2010/main" val="4089088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Jaccard :</a:t>
            </a:r>
            <a:r>
              <a:rPr lang="zh-TW" altLang="en-US" dirty="0"/>
              <a:t>  預測 交集 真實情況 </a:t>
            </a:r>
            <a:r>
              <a:rPr lang="en-US" altLang="zh-TW" dirty="0"/>
              <a:t>/ </a:t>
            </a:r>
            <a:r>
              <a:rPr lang="zh-TW" altLang="en-US" dirty="0"/>
              <a:t>預測 聯集 真實情況</a:t>
            </a:r>
            <a:endParaRPr lang="en-US" altLang="zh-TW" dirty="0"/>
          </a:p>
          <a:p>
            <a:r>
              <a:rPr lang="en-US" altLang="zh-TW" dirty="0"/>
              <a:t>DDI Rate : </a:t>
            </a:r>
            <a:r>
              <a:rPr lang="zh-TW" altLang="en-US" dirty="0"/>
              <a:t>此模型預測出現危險藥物組合的機率。</a:t>
            </a:r>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22</a:t>
            </a:fld>
            <a:endParaRPr lang="zh-TW" altLang="en-US"/>
          </a:p>
        </p:txBody>
      </p:sp>
    </p:spTree>
    <p:extLst>
      <p:ext uri="{BB962C8B-B14F-4D97-AF65-F5344CB8AC3E}">
        <p14:creationId xmlns:p14="http://schemas.microsoft.com/office/powerpoint/2010/main" val="2049494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K-frequent:</a:t>
            </a:r>
            <a:r>
              <a:rPr lang="zh-TW" altLang="en-US" sz="1200" b="0" i="0" u="none" strike="noStrike" kern="1200" baseline="0" dirty="0">
                <a:solidFill>
                  <a:schemeClr val="tx1"/>
                </a:solidFill>
                <a:latin typeface="+mn-lt"/>
                <a:ea typeface="+mn-ea"/>
                <a:cs typeface="+mn-cs"/>
              </a:rPr>
              <a:t> 計算每種診斷與每種藥物的並發</a:t>
            </a:r>
            <a:r>
              <a:rPr lang="en-US" altLang="zh-TW" sz="1200" b="0" i="0" u="none" strike="noStrike" kern="1200" baseline="0" dirty="0">
                <a:solidFill>
                  <a:schemeClr val="tx1"/>
                </a:solidFill>
                <a:latin typeface="+mn-lt"/>
                <a:ea typeface="+mn-ea"/>
                <a:cs typeface="+mn-cs"/>
              </a:rPr>
              <a:t>(cooccurring frequency)</a:t>
            </a:r>
            <a:r>
              <a:rPr lang="zh-TW" altLang="en-US" sz="1200" b="0" i="0" u="none" strike="noStrike" kern="1200" baseline="0" dirty="0">
                <a:solidFill>
                  <a:schemeClr val="tx1"/>
                </a:solidFill>
                <a:latin typeface="+mn-lt"/>
                <a:ea typeface="+mn-ea"/>
                <a:cs typeface="+mn-cs"/>
              </a:rPr>
              <a:t>頻率來預測藥物。 對於每個診斷，它僅選擇排名前</a:t>
            </a:r>
            <a:r>
              <a:rPr lang="en-US" altLang="zh-TW" sz="1200" b="0" i="0" u="none" strike="noStrike" kern="1200" baseline="0" dirty="0">
                <a:solidFill>
                  <a:schemeClr val="tx1"/>
                </a:solidFill>
                <a:latin typeface="+mn-lt"/>
                <a:ea typeface="+mn-ea"/>
                <a:cs typeface="+mn-cs"/>
              </a:rPr>
              <a:t>K</a:t>
            </a:r>
            <a:r>
              <a:rPr lang="zh-TW" altLang="en-US" sz="1200" b="0" i="0" u="none" strike="noStrike" kern="1200" baseline="0" dirty="0">
                <a:solidFill>
                  <a:schemeClr val="tx1"/>
                </a:solidFill>
                <a:latin typeface="+mn-lt"/>
                <a:ea typeface="+mn-ea"/>
                <a:cs typeface="+mn-cs"/>
              </a:rPr>
              <a:t>的最常出現的藥物。 我們嘗試將</a:t>
            </a:r>
            <a:r>
              <a:rPr lang="en-US" altLang="zh-TW" sz="1200" b="0" i="0" u="none" strike="noStrike" kern="1200" baseline="0" dirty="0">
                <a:solidFill>
                  <a:schemeClr val="tx1"/>
                </a:solidFill>
                <a:latin typeface="+mn-lt"/>
                <a:ea typeface="+mn-ea"/>
                <a:cs typeface="+mn-cs"/>
              </a:rPr>
              <a:t>K</a:t>
            </a:r>
            <a:r>
              <a:rPr lang="zh-TW" altLang="en-US" sz="1200" b="0" i="0" u="none" strike="noStrike" kern="1200" baseline="0" dirty="0">
                <a:solidFill>
                  <a:schemeClr val="tx1"/>
                </a:solidFill>
                <a:latin typeface="+mn-lt"/>
                <a:ea typeface="+mn-ea"/>
                <a:cs typeface="+mn-cs"/>
              </a:rPr>
              <a:t>從</a:t>
            </a:r>
            <a:r>
              <a:rPr lang="en-US" altLang="zh-TW" sz="1200" b="0" i="0" u="none" strike="noStrike" kern="1200" baseline="0" dirty="0">
                <a:solidFill>
                  <a:schemeClr val="tx1"/>
                </a:solidFill>
                <a:latin typeface="+mn-lt"/>
                <a:ea typeface="+mn-ea"/>
                <a:cs typeface="+mn-cs"/>
              </a:rPr>
              <a:t>1</a:t>
            </a:r>
            <a:r>
              <a:rPr lang="zh-TW" altLang="en-US" sz="1200" b="0" i="0" u="none" strike="noStrike" kern="1200" baseline="0" dirty="0">
                <a:solidFill>
                  <a:schemeClr val="tx1"/>
                </a:solidFill>
                <a:latin typeface="+mn-lt"/>
                <a:ea typeface="+mn-ea"/>
                <a:cs typeface="+mn-cs"/>
              </a:rPr>
              <a:t>設置為</a:t>
            </a:r>
            <a:r>
              <a:rPr lang="en-US" altLang="zh-TW" sz="1200" b="0" i="0" u="none" strike="noStrike" kern="1200" baseline="0" dirty="0">
                <a:solidFill>
                  <a:schemeClr val="tx1"/>
                </a:solidFill>
                <a:latin typeface="+mn-lt"/>
                <a:ea typeface="+mn-ea"/>
                <a:cs typeface="+mn-cs"/>
              </a:rPr>
              <a:t>8</a:t>
            </a:r>
            <a:r>
              <a:rPr lang="zh-TW" altLang="en-US" sz="1200" b="0" i="0" u="none" strike="noStrike" kern="1200" baseline="0" dirty="0">
                <a:solidFill>
                  <a:schemeClr val="tx1"/>
                </a:solidFill>
                <a:latin typeface="+mn-lt"/>
                <a:ea typeface="+mn-ea"/>
                <a:cs typeface="+mn-cs"/>
              </a:rPr>
              <a:t>，最後根據其在驗證集上的性能將</a:t>
            </a:r>
            <a:r>
              <a:rPr lang="en-US" altLang="zh-TW" sz="1200" b="0" i="0" u="none" strike="noStrike" kern="1200" baseline="0" dirty="0">
                <a:solidFill>
                  <a:schemeClr val="tx1"/>
                </a:solidFill>
                <a:latin typeface="+mn-lt"/>
                <a:ea typeface="+mn-ea"/>
                <a:cs typeface="+mn-cs"/>
              </a:rPr>
              <a:t>K</a:t>
            </a:r>
            <a:r>
              <a:rPr lang="zh-TW" altLang="en-US" sz="1200" b="0" i="0" u="none" strike="noStrike" kern="1200" baseline="0" dirty="0">
                <a:solidFill>
                  <a:schemeClr val="tx1"/>
                </a:solidFill>
                <a:latin typeface="+mn-lt"/>
                <a:ea typeface="+mn-ea"/>
                <a:cs typeface="+mn-cs"/>
              </a:rPr>
              <a:t>設置為</a:t>
            </a:r>
            <a:r>
              <a:rPr lang="en-US" altLang="zh-TW" sz="1200" b="0" i="0" u="none" strike="noStrike" kern="1200" baseline="0" dirty="0">
                <a:solidFill>
                  <a:schemeClr val="tx1"/>
                </a:solidFill>
                <a:latin typeface="+mn-lt"/>
                <a:ea typeface="+mn-ea"/>
                <a:cs typeface="+mn-cs"/>
              </a:rPr>
              <a:t>5</a:t>
            </a:r>
            <a:r>
              <a:rPr lang="zh-TW" altLang="en-US" sz="1200" b="0" i="0" u="none" strike="noStrike" kern="1200" baseline="0" dirty="0">
                <a:solidFill>
                  <a:schemeClr val="tx1"/>
                </a:solidFill>
                <a:latin typeface="+mn-lt"/>
                <a:ea typeface="+mn-ea"/>
                <a:cs typeface="+mn-cs"/>
              </a:rPr>
              <a:t>。</a:t>
            </a: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K-nearest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K</a:t>
            </a:r>
            <a:r>
              <a:rPr lang="zh-TW" altLang="en-US" sz="1200" b="0" i="0" u="none" strike="noStrike" kern="1200" baseline="0" dirty="0">
                <a:solidFill>
                  <a:schemeClr val="tx1"/>
                </a:solidFill>
                <a:latin typeface="+mn-lt"/>
                <a:ea typeface="+mn-ea"/>
                <a:cs typeface="+mn-cs"/>
              </a:rPr>
              <a:t>個最近病患。選擇為</a:t>
            </a:r>
            <a:r>
              <a:rPr lang="en-US" altLang="zh-TW" sz="1200" b="0" i="0" u="none" strike="noStrike" kern="1200" baseline="0" dirty="0">
                <a:solidFill>
                  <a:schemeClr val="tx1"/>
                </a:solidFill>
                <a:latin typeface="+mn-lt"/>
                <a:ea typeface="+mn-ea"/>
                <a:cs typeface="+mn-cs"/>
              </a:rPr>
              <a:t>pi</a:t>
            </a:r>
            <a:r>
              <a:rPr lang="zh-TW" altLang="en-US" sz="1200" b="0" i="0" u="none" strike="noStrike" kern="1200" baseline="0" dirty="0">
                <a:solidFill>
                  <a:schemeClr val="tx1"/>
                </a:solidFill>
                <a:latin typeface="+mn-lt"/>
                <a:ea typeface="+mn-ea"/>
                <a:cs typeface="+mn-cs"/>
              </a:rPr>
              <a:t>診斷最相似的患者</a:t>
            </a:r>
            <a:r>
              <a:rPr lang="en-US" altLang="zh-TW" sz="1200" b="0" i="0" u="none" strike="noStrike" kern="1200" baseline="0" dirty="0" err="1">
                <a:solidFill>
                  <a:schemeClr val="tx1"/>
                </a:solidFill>
                <a:latin typeface="+mn-lt"/>
                <a:ea typeface="+mn-ea"/>
                <a:cs typeface="+mn-cs"/>
              </a:rPr>
              <a:t>pj</a:t>
            </a:r>
            <a:r>
              <a:rPr lang="zh-TW" altLang="en-US" sz="1200" b="0" i="0" u="none" strike="noStrike" kern="1200" baseline="0" dirty="0">
                <a:solidFill>
                  <a:schemeClr val="tx1"/>
                </a:solidFill>
                <a:latin typeface="+mn-lt"/>
                <a:ea typeface="+mn-ea"/>
                <a:cs typeface="+mn-cs"/>
              </a:rPr>
              <a:t>開的藥。 兩名患者之間的相似性通過</a:t>
            </a:r>
            <a:r>
              <a:rPr lang="en-US" altLang="zh-TW" sz="1200" b="0" i="0" u="none" strike="noStrike" kern="1200" baseline="0" dirty="0">
                <a:solidFill>
                  <a:schemeClr val="tx1"/>
                </a:solidFill>
                <a:latin typeface="+mn-lt"/>
                <a:ea typeface="+mn-ea"/>
                <a:cs typeface="+mn-cs"/>
              </a:rPr>
              <a:t>Jaccard</a:t>
            </a:r>
            <a:r>
              <a:rPr lang="zh-TW" altLang="en-US" sz="1200" b="0" i="0" u="none" strike="noStrike" kern="1200" baseline="0" dirty="0">
                <a:solidFill>
                  <a:schemeClr val="tx1"/>
                </a:solidFill>
                <a:latin typeface="+mn-lt"/>
                <a:ea typeface="+mn-ea"/>
                <a:cs typeface="+mn-cs"/>
              </a:rPr>
              <a:t>距離進行衡量； 在這裡，我們將</a:t>
            </a:r>
            <a:r>
              <a:rPr lang="en-US" altLang="zh-TW" sz="1200" b="0" i="0" u="none" strike="noStrike" kern="1200" baseline="0" dirty="0">
                <a:solidFill>
                  <a:schemeClr val="tx1"/>
                </a:solidFill>
                <a:latin typeface="+mn-lt"/>
                <a:ea typeface="+mn-ea"/>
                <a:cs typeface="+mn-cs"/>
              </a:rPr>
              <a:t>K</a:t>
            </a:r>
            <a:r>
              <a:rPr lang="zh-TW" altLang="en-US" sz="1200" b="0" i="0" u="none" strike="noStrike" kern="1200" baseline="0" dirty="0">
                <a:solidFill>
                  <a:schemeClr val="tx1"/>
                </a:solidFill>
                <a:latin typeface="+mn-lt"/>
                <a:ea typeface="+mn-ea"/>
                <a:cs typeface="+mn-cs"/>
              </a:rPr>
              <a:t>設置為</a:t>
            </a:r>
            <a:r>
              <a:rPr lang="en-US" altLang="zh-TW" sz="1200" b="0" i="0" u="none" strike="noStrike" kern="1200" baseline="0" dirty="0">
                <a:solidFill>
                  <a:schemeClr val="tx1"/>
                </a:solidFill>
                <a:latin typeface="+mn-lt"/>
                <a:ea typeface="+mn-ea"/>
                <a:cs typeface="+mn-cs"/>
              </a:rPr>
              <a:t>1</a:t>
            </a:r>
            <a:r>
              <a:rPr lang="zh-TW" altLang="en-US" sz="1200" b="0" i="0" u="none" strike="noStrike" kern="1200" baseline="0" dirty="0">
                <a:solidFill>
                  <a:schemeClr val="tx1"/>
                </a:solidFill>
                <a:latin typeface="+mn-lt"/>
                <a:ea typeface="+mn-ea"/>
                <a:cs typeface="+mn-cs"/>
              </a:rPr>
              <a:t>。</a:t>
            </a: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Multi-layer Perceptron (MLP</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是解決多標籤分類問題的常見方法。 這邊是一個三層感知器的多標籤分類模型。 最後一層使用</a:t>
            </a:r>
            <a:r>
              <a:rPr lang="en-US" altLang="zh-TW" sz="1200" b="0" i="0" u="none" strike="noStrike" kern="1200" baseline="0" dirty="0">
                <a:solidFill>
                  <a:schemeClr val="tx1"/>
                </a:solidFill>
                <a:latin typeface="+mn-lt"/>
                <a:ea typeface="+mn-ea"/>
                <a:cs typeface="+mn-cs"/>
              </a:rPr>
              <a:t>sigmoid</a:t>
            </a:r>
            <a:r>
              <a:rPr lang="zh-TW" altLang="en-US" sz="1200" b="0" i="0" u="none" strike="noStrike" kern="1200" baseline="0" dirty="0">
                <a:solidFill>
                  <a:schemeClr val="tx1"/>
                </a:solidFill>
                <a:latin typeface="+mn-lt"/>
                <a:ea typeface="+mn-ea"/>
                <a:cs typeface="+mn-cs"/>
              </a:rPr>
              <a:t>作為激活函數來預測每種藥物的可能性。</a:t>
            </a: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Classifier Chain (CC). CC [30] is another commonly used multilabel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learning method. We use 3 base classifiers to form a classifier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chain to predict medicines and each base classifier is a</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decision tree [28].</a:t>
            </a: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SGM : </a:t>
            </a:r>
            <a:r>
              <a:rPr lang="zh-TW" altLang="en-US" sz="1200" b="0" i="0" u="none" strike="noStrike" kern="1200" baseline="0" dirty="0">
                <a:solidFill>
                  <a:schemeClr val="tx1"/>
                </a:solidFill>
                <a:latin typeface="+mn-lt"/>
                <a:ea typeface="+mn-ea"/>
                <a:cs typeface="+mn-cs"/>
              </a:rPr>
              <a:t>將多標籤分類視為序列生成任務，並使用</a:t>
            </a:r>
            <a:r>
              <a:rPr lang="en-US" altLang="zh-TW" sz="1200" b="0" i="0" u="none" strike="noStrike" kern="1200" baseline="0" dirty="0">
                <a:solidFill>
                  <a:schemeClr val="tx1"/>
                </a:solidFill>
                <a:latin typeface="+mn-lt"/>
                <a:ea typeface="+mn-ea"/>
                <a:cs typeface="+mn-cs"/>
              </a:rPr>
              <a:t>seq2seq</a:t>
            </a:r>
            <a:r>
              <a:rPr lang="zh-TW" altLang="en-US" sz="1200" b="0" i="0" u="none" strike="noStrike" kern="1200" baseline="0" dirty="0">
                <a:solidFill>
                  <a:schemeClr val="tx1"/>
                </a:solidFill>
                <a:latin typeface="+mn-lt"/>
                <a:ea typeface="+mn-ea"/>
                <a:cs typeface="+mn-cs"/>
              </a:rPr>
              <a:t>模型來預測標籤。 在這裡，我們使用</a:t>
            </a:r>
            <a:r>
              <a:rPr lang="en-US" altLang="zh-TW" sz="1200" b="0" i="0" u="none" strike="noStrike" kern="1200" baseline="0" dirty="0">
                <a:solidFill>
                  <a:schemeClr val="tx1"/>
                </a:solidFill>
                <a:latin typeface="+mn-lt"/>
                <a:ea typeface="+mn-ea"/>
                <a:cs typeface="+mn-cs"/>
              </a:rPr>
              <a:t>SGM</a:t>
            </a:r>
            <a:r>
              <a:rPr lang="zh-TW" altLang="en-US" sz="1200" b="0" i="0" u="none" strike="noStrike" kern="1200" baseline="0" dirty="0">
                <a:solidFill>
                  <a:schemeClr val="tx1"/>
                </a:solidFill>
                <a:latin typeface="+mn-lt"/>
                <a:ea typeface="+mn-ea"/>
                <a:cs typeface="+mn-cs"/>
              </a:rPr>
              <a:t>預測藥物組合</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利用神經網路取代多個分類器</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a:t>
            </a: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LEAP:</a:t>
            </a:r>
            <a:r>
              <a:rPr lang="zh-TW" altLang="en-US" sz="1200" b="0" i="0" u="none" strike="noStrike" kern="1200" baseline="0" dirty="0">
                <a:solidFill>
                  <a:schemeClr val="tx1"/>
                </a:solidFill>
                <a:latin typeface="+mn-lt"/>
                <a:ea typeface="+mn-ea"/>
                <a:cs typeface="+mn-cs"/>
              </a:rPr>
              <a:t>將藥物預測問題表述為多實例多標籤學習（</a:t>
            </a:r>
            <a:r>
              <a:rPr lang="en-US" altLang="zh-TW" sz="1200" b="0" i="0" u="none" strike="noStrike" kern="1200" baseline="0" dirty="0">
                <a:solidFill>
                  <a:schemeClr val="tx1"/>
                </a:solidFill>
                <a:latin typeface="+mn-lt"/>
                <a:ea typeface="+mn-ea"/>
                <a:cs typeface="+mn-cs"/>
              </a:rPr>
              <a:t>MIML</a:t>
            </a:r>
            <a:r>
              <a:rPr lang="zh-TW" altLang="en-US" sz="1200" b="0" i="0" u="none" strike="noStrike" kern="1200" baseline="0" dirty="0">
                <a:solidFill>
                  <a:schemeClr val="tx1"/>
                </a:solidFill>
                <a:latin typeface="+mn-lt"/>
                <a:ea typeface="+mn-ea"/>
                <a:cs typeface="+mn-cs"/>
              </a:rPr>
              <a:t>）問題。 與</a:t>
            </a:r>
            <a:r>
              <a:rPr lang="en-US" altLang="zh-TW" sz="1200" b="0" i="0" u="none" strike="noStrike" kern="1200" baseline="0" dirty="0">
                <a:solidFill>
                  <a:schemeClr val="tx1"/>
                </a:solidFill>
                <a:latin typeface="+mn-lt"/>
                <a:ea typeface="+mn-ea"/>
                <a:cs typeface="+mn-cs"/>
              </a:rPr>
              <a:t>SGM</a:t>
            </a:r>
            <a:r>
              <a:rPr lang="zh-TW" altLang="en-US" sz="1200" b="0" i="0" u="none" strike="noStrike" kern="1200" baseline="0" dirty="0">
                <a:solidFill>
                  <a:schemeClr val="tx1"/>
                </a:solidFill>
                <a:latin typeface="+mn-lt"/>
                <a:ea typeface="+mn-ea"/>
                <a:cs typeface="+mn-cs"/>
              </a:rPr>
              <a:t>類似，它使用遞歸神經網絡（</a:t>
            </a:r>
            <a:r>
              <a:rPr lang="en-US" altLang="zh-TW" sz="1200" b="0" i="0" u="none" strike="noStrike" kern="1200" baseline="0" dirty="0">
                <a:solidFill>
                  <a:schemeClr val="tx1"/>
                </a:solidFill>
                <a:latin typeface="+mn-lt"/>
                <a:ea typeface="+mn-ea"/>
                <a:cs typeface="+mn-cs"/>
              </a:rPr>
              <a:t>RNN</a:t>
            </a:r>
            <a:r>
              <a:rPr lang="zh-TW" altLang="en-US" sz="1200" b="0" i="0" u="none" strike="noStrike" kern="1200" baseline="0" dirty="0">
                <a:solidFill>
                  <a:schemeClr val="tx1"/>
                </a:solidFill>
                <a:latin typeface="+mn-lt"/>
                <a:ea typeface="+mn-ea"/>
                <a:cs typeface="+mn-cs"/>
              </a:rPr>
              <a:t>）來預測藥物。 強化學習用於調整參數。</a:t>
            </a: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altLang="zh-TW" sz="1200" b="0" i="0" u="none" strike="noStrike" kern="1200" baseline="0" dirty="0" err="1">
                <a:solidFill>
                  <a:schemeClr val="tx1"/>
                </a:solidFill>
                <a:latin typeface="+mn-lt"/>
                <a:ea typeface="+mn-ea"/>
                <a:cs typeface="+mn-cs"/>
              </a:rPr>
              <a:t>GAMENet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使用</a:t>
            </a:r>
            <a:r>
              <a:rPr lang="en-US" altLang="zh-TW" sz="1200" b="0" i="0" kern="1200" dirty="0">
                <a:solidFill>
                  <a:schemeClr val="tx1"/>
                </a:solidFill>
                <a:effectLst/>
                <a:latin typeface="+mn-lt"/>
                <a:ea typeface="+mn-ea"/>
                <a:cs typeface="+mn-cs"/>
              </a:rPr>
              <a:t>Graph Augmented Memory Module</a:t>
            </a:r>
            <a:r>
              <a:rPr lang="zh-TW" altLang="en-US" sz="1200" b="0" i="0" u="none" strike="noStrike" kern="1200" baseline="0" dirty="0">
                <a:solidFill>
                  <a:schemeClr val="tx1"/>
                </a:solidFill>
                <a:effectLst/>
                <a:latin typeface="+mn-lt"/>
                <a:ea typeface="+mn-ea"/>
                <a:cs typeface="+mn-cs"/>
              </a:rPr>
              <a:t>利用</a:t>
            </a:r>
            <a:r>
              <a:rPr lang="en-US" altLang="zh-TW" sz="1200" b="0" i="0" u="none" strike="noStrike" kern="1200" baseline="0" dirty="0">
                <a:solidFill>
                  <a:schemeClr val="tx1"/>
                </a:solidFill>
                <a:latin typeface="+mn-lt"/>
                <a:ea typeface="+mn-ea"/>
                <a:cs typeface="+mn-cs"/>
              </a:rPr>
              <a:t>GCN</a:t>
            </a:r>
            <a:r>
              <a:rPr lang="zh-TW" altLang="en-US" sz="1200" b="0" i="0" u="none" strike="noStrike" kern="1200" baseline="0" dirty="0">
                <a:solidFill>
                  <a:schemeClr val="tx1"/>
                </a:solidFill>
                <a:latin typeface="+mn-lt"/>
                <a:ea typeface="+mn-ea"/>
                <a:cs typeface="+mn-cs"/>
              </a:rPr>
              <a:t>將</a:t>
            </a:r>
            <a:r>
              <a:rPr lang="en-US" altLang="zh-TW" sz="1200" b="0" i="0" u="none" strike="noStrike" kern="1200" baseline="0" dirty="0">
                <a:solidFill>
                  <a:schemeClr val="tx1"/>
                </a:solidFill>
                <a:latin typeface="+mn-lt"/>
                <a:ea typeface="+mn-ea"/>
                <a:cs typeface="+mn-cs"/>
              </a:rPr>
              <a:t>DDI</a:t>
            </a:r>
            <a:r>
              <a:rPr lang="zh-TW" altLang="en-US" sz="1200" b="0" i="0" u="none" strike="noStrike" kern="1200" baseline="0" dirty="0">
                <a:solidFill>
                  <a:schemeClr val="tx1"/>
                </a:solidFill>
                <a:latin typeface="+mn-lt"/>
                <a:ea typeface="+mn-ea"/>
                <a:cs typeface="+mn-cs"/>
              </a:rPr>
              <a:t>知識圖和</a:t>
            </a:r>
            <a:r>
              <a:rPr lang="en-US" altLang="zh-TW" sz="1200" b="0" i="0" u="none" strike="noStrike" kern="1200" baseline="0" dirty="0">
                <a:solidFill>
                  <a:schemeClr val="tx1"/>
                </a:solidFill>
                <a:latin typeface="+mn-lt"/>
                <a:ea typeface="+mn-ea"/>
                <a:cs typeface="+mn-cs"/>
              </a:rPr>
              <a:t>EHR</a:t>
            </a:r>
            <a:r>
              <a:rPr lang="zh-TW" altLang="en-US" sz="1200" b="0" i="0" u="none" strike="noStrike" kern="1200" baseline="0" dirty="0">
                <a:solidFill>
                  <a:schemeClr val="tx1"/>
                </a:solidFill>
                <a:latin typeface="+mn-lt"/>
                <a:ea typeface="+mn-ea"/>
                <a:cs typeface="+mn-cs"/>
              </a:rPr>
              <a:t>圖編碼。 然後，患者的</a:t>
            </a:r>
            <a:r>
              <a:rPr lang="en-US" altLang="zh-TW" sz="1200" b="0" i="0" u="none" strike="noStrike" kern="1200" baseline="0" dirty="0">
                <a:solidFill>
                  <a:schemeClr val="tx1"/>
                </a:solidFill>
                <a:latin typeface="+mn-lt"/>
                <a:ea typeface="+mn-ea"/>
                <a:cs typeface="+mn-cs"/>
              </a:rPr>
              <a:t>representation</a:t>
            </a:r>
            <a:r>
              <a:rPr lang="zh-TW" altLang="en-US" sz="1200" b="0" i="0" u="none" strike="noStrike" kern="1200" baseline="0" dirty="0">
                <a:solidFill>
                  <a:schemeClr val="tx1"/>
                </a:solidFill>
                <a:latin typeface="+mn-lt"/>
                <a:ea typeface="+mn-ea"/>
                <a:cs typeface="+mn-cs"/>
              </a:rPr>
              <a:t>以及記憶</a:t>
            </a:r>
            <a:r>
              <a:rPr lang="en-US" altLang="zh-TW" sz="1200" b="0" i="0" u="none" strike="noStrike" kern="1200" baseline="0" dirty="0" err="1">
                <a:solidFill>
                  <a:schemeClr val="tx1"/>
                </a:solidFill>
                <a:latin typeface="+mn-lt"/>
                <a:ea typeface="+mn-ea"/>
                <a:cs typeface="+mn-cs"/>
              </a:rPr>
              <a:t>emb</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串聯起來，以預測藥物。</a:t>
            </a: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zh-TW" altLang="en-US" sz="1200" b="0" i="0" u="none" strike="noStrike" kern="1200" baseline="0" dirty="0">
                <a:solidFill>
                  <a:schemeClr val="tx1"/>
                </a:solidFill>
                <a:latin typeface="+mn-lt"/>
                <a:ea typeface="+mn-ea"/>
                <a:cs typeface="+mn-cs"/>
              </a:rPr>
              <a:t>分析 </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TW" altLang="en-US" sz="1200" b="0" i="0" u="none" strike="noStrike" kern="1200" baseline="0" dirty="0">
                <a:solidFill>
                  <a:schemeClr val="tx1"/>
                </a:solidFill>
                <a:latin typeface="+mn-lt"/>
                <a:ea typeface="+mn-ea"/>
                <a:cs typeface="+mn-cs"/>
              </a:rPr>
              <a:t>好處</a:t>
            </a:r>
            <a:endParaRPr lang="en-US" altLang="zh-TW" sz="1200" b="0" i="0" u="none" strike="noStrike" kern="1200" baseline="0" dirty="0">
              <a:solidFill>
                <a:schemeClr val="tx1"/>
              </a:solidFill>
              <a:latin typeface="+mn-lt"/>
              <a:ea typeface="+mn-ea"/>
              <a:cs typeface="+mn-cs"/>
            </a:endParaRPr>
          </a:p>
          <a:p>
            <a:pPr marL="685800" lvl="1" indent="-228600">
              <a:buFont typeface="+mj-lt"/>
              <a:buAutoNum type="arabicPeriod"/>
            </a:pPr>
            <a:r>
              <a:rPr lang="en-US" altLang="zh-TW" sz="1200" b="0" i="0" u="none" strike="noStrike" kern="1200" baseline="0" dirty="0" err="1">
                <a:solidFill>
                  <a:schemeClr val="tx1"/>
                </a:solidFill>
                <a:latin typeface="+mn-lt"/>
                <a:ea typeface="+mn-ea"/>
                <a:cs typeface="+mn-cs"/>
              </a:rPr>
              <a:t>CompNet</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利用遞迴</a:t>
            </a:r>
            <a:r>
              <a:rPr lang="en-US" altLang="zh-TW" sz="1200" b="0" i="0" u="none" strike="noStrike" kern="1200" baseline="0" dirty="0">
                <a:solidFill>
                  <a:schemeClr val="tx1"/>
                </a:solidFill>
                <a:latin typeface="+mn-lt"/>
                <a:ea typeface="+mn-ea"/>
                <a:cs typeface="+mn-cs"/>
              </a:rPr>
              <a:t>DQL</a:t>
            </a:r>
            <a:r>
              <a:rPr lang="zh-TW" altLang="en-US" sz="1200" b="0" i="0" u="none" strike="noStrike" kern="1200" baseline="0" dirty="0">
                <a:solidFill>
                  <a:schemeClr val="tx1"/>
                </a:solidFill>
                <a:latin typeface="+mn-lt"/>
                <a:ea typeface="+mn-ea"/>
                <a:cs typeface="+mn-cs"/>
              </a:rPr>
              <a:t>一步步預測出藥物，這一次的藥物預測是來自上一步的結果，因此能夠很好的得到藥物與藥物之間的相關關係。</a:t>
            </a:r>
            <a:endParaRPr lang="en-US" altLang="zh-TW" sz="1200" b="0" i="0" u="none" strike="noStrike" kern="1200" baseline="0" dirty="0">
              <a:solidFill>
                <a:schemeClr val="tx1"/>
              </a:solidFill>
              <a:latin typeface="+mn-lt"/>
              <a:ea typeface="+mn-ea"/>
              <a:cs typeface="+mn-cs"/>
            </a:endParaRPr>
          </a:p>
          <a:p>
            <a:pPr marL="685800" lvl="1" indent="-228600">
              <a:buFont typeface="+mj-lt"/>
              <a:buAutoNum type="arabicPeriod"/>
            </a:pPr>
            <a:r>
              <a:rPr lang="en-US" altLang="zh-TW" sz="1200" b="0" i="0" u="none" strike="noStrike" kern="1200" baseline="0" dirty="0" err="1">
                <a:solidFill>
                  <a:schemeClr val="tx1"/>
                </a:solidFill>
                <a:latin typeface="+mn-lt"/>
                <a:ea typeface="+mn-ea"/>
                <a:cs typeface="+mn-cs"/>
              </a:rPr>
              <a:t>CompNet</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能夠很好的避免掉藥物的順序關係</a:t>
            </a:r>
            <a:r>
              <a:rPr lang="en-US" altLang="zh-TW" sz="1200" b="0" i="0" u="none" strike="noStrike" kern="1200" baseline="0" dirty="0">
                <a:solidFill>
                  <a:schemeClr val="tx1"/>
                </a:solidFill>
                <a:latin typeface="+mn-lt"/>
                <a:ea typeface="+mn-ea"/>
                <a:cs typeface="+mn-cs"/>
              </a:rPr>
              <a:t>(order free)</a:t>
            </a:r>
            <a:r>
              <a:rPr lang="zh-TW" altLang="en-US" sz="1200" b="0" i="0" u="none" strike="noStrike" kern="1200" baseline="0" dirty="0">
                <a:solidFill>
                  <a:schemeClr val="tx1"/>
                </a:solidFill>
                <a:latin typeface="+mn-lt"/>
                <a:ea typeface="+mn-ea"/>
                <a:cs typeface="+mn-cs"/>
              </a:rPr>
              <a:t>，因此訓練時並不會宜並將將不合理的訓續關係學習起來。</a:t>
            </a:r>
            <a:endParaRPr lang="en-US" altLang="zh-TW" sz="1200" b="0" i="0" u="none" strike="noStrike" kern="1200" baseline="0" dirty="0">
              <a:solidFill>
                <a:schemeClr val="tx1"/>
              </a:solidFill>
              <a:latin typeface="+mn-lt"/>
              <a:ea typeface="+mn-ea"/>
              <a:cs typeface="+mn-cs"/>
            </a:endParaRPr>
          </a:p>
          <a:p>
            <a:pPr marL="685800" lvl="1" indent="-228600">
              <a:buFont typeface="+mj-lt"/>
              <a:buAutoNum type="arabicPeriod"/>
            </a:pPr>
            <a:r>
              <a:rPr lang="en-US" altLang="zh-TW" sz="1200" b="0" i="0" u="none" strike="noStrike" kern="1200" baseline="0" dirty="0" err="1">
                <a:solidFill>
                  <a:schemeClr val="tx1"/>
                </a:solidFill>
                <a:latin typeface="+mn-lt"/>
                <a:ea typeface="+mn-ea"/>
                <a:cs typeface="+mn-cs"/>
              </a:rPr>
              <a:t>CompNet</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能夠動態的利用</a:t>
            </a:r>
            <a:r>
              <a:rPr lang="en-US" altLang="zh-TW" sz="1200" b="0" i="0" u="none" strike="noStrike" kern="1200" baseline="0" dirty="0">
                <a:solidFill>
                  <a:schemeClr val="tx1"/>
                </a:solidFill>
                <a:latin typeface="+mn-lt"/>
                <a:ea typeface="+mn-ea"/>
                <a:cs typeface="+mn-cs"/>
              </a:rPr>
              <a:t>RGCN</a:t>
            </a:r>
            <a:r>
              <a:rPr lang="zh-TW" altLang="en-US" sz="1200" b="0" i="0" u="none" strike="noStrike" kern="1200" baseline="0" dirty="0">
                <a:solidFill>
                  <a:schemeClr val="tx1"/>
                </a:solidFill>
                <a:latin typeface="+mn-lt"/>
                <a:ea typeface="+mn-ea"/>
                <a:cs typeface="+mn-cs"/>
              </a:rPr>
              <a:t>將不同的關係一併的學好。</a:t>
            </a:r>
            <a:endParaRPr lang="en-US" altLang="zh-TW" sz="1200" b="0" i="0" u="none" strike="noStrike" kern="1200" baseline="0" dirty="0">
              <a:solidFill>
                <a:schemeClr val="tx1"/>
              </a:solidFill>
              <a:latin typeface="+mn-lt"/>
              <a:ea typeface="+mn-ea"/>
              <a:cs typeface="+mn-cs"/>
            </a:endParaRPr>
          </a:p>
          <a:p>
            <a:pPr marL="685800" lvl="1" indent="-228600">
              <a:buFont typeface="+mj-lt"/>
              <a:buAutoNum type="arabicPeriod"/>
            </a:pP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zh-TW" altLang="en-US" sz="1200" b="0" i="0" u="none" strike="noStrike" kern="1200" baseline="0" dirty="0">
                <a:solidFill>
                  <a:schemeClr val="tx1"/>
                </a:solidFill>
                <a:latin typeface="+mn-lt"/>
                <a:ea typeface="+mn-ea"/>
                <a:cs typeface="+mn-cs"/>
              </a:rPr>
              <a:t>輸的地方</a:t>
            </a:r>
            <a:r>
              <a:rPr lang="en-US" altLang="zh-TW" sz="1200" b="0" i="0" u="none" strike="noStrike" kern="1200" baseline="0" dirty="0">
                <a:solidFill>
                  <a:schemeClr val="tx1"/>
                </a:solidFill>
                <a:latin typeface="+mn-lt"/>
                <a:ea typeface="+mn-ea"/>
                <a:cs typeface="+mn-cs"/>
              </a:rPr>
              <a:t>:</a:t>
            </a:r>
          </a:p>
          <a:p>
            <a:pPr marL="685800" lvl="1" indent="-228600">
              <a:buFont typeface="+mj-lt"/>
              <a:buAutoNum type="arabicPeriod"/>
            </a:pPr>
            <a:r>
              <a:rPr lang="en-US" altLang="zh-TW" sz="1200" b="0" i="0" u="none" strike="noStrike" kern="1200" baseline="0" dirty="0" err="1">
                <a:solidFill>
                  <a:schemeClr val="tx1"/>
                </a:solidFill>
                <a:latin typeface="+mn-lt"/>
                <a:ea typeface="+mn-ea"/>
                <a:cs typeface="+mn-cs"/>
              </a:rPr>
              <a:t>GAMENet</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的 </a:t>
            </a:r>
            <a:r>
              <a:rPr lang="en-US" altLang="zh-TW" sz="1200" b="0" i="0" u="none" strike="noStrike" kern="1200" baseline="0" dirty="0">
                <a:solidFill>
                  <a:schemeClr val="tx1"/>
                </a:solidFill>
                <a:latin typeface="+mn-lt"/>
                <a:ea typeface="+mn-ea"/>
                <a:cs typeface="+mn-cs"/>
              </a:rPr>
              <a:t>precision</a:t>
            </a:r>
            <a:r>
              <a:rPr lang="zh-TW" altLang="en-US" sz="1200" b="0" i="0" u="none" strike="noStrike" kern="1200" baseline="0" dirty="0">
                <a:solidFill>
                  <a:schemeClr val="tx1"/>
                </a:solidFill>
                <a:latin typeface="+mn-lt"/>
                <a:ea typeface="+mn-ea"/>
                <a:cs typeface="+mn-cs"/>
              </a:rPr>
              <a:t>比</a:t>
            </a:r>
            <a:r>
              <a:rPr lang="en-US" altLang="zh-TW" sz="1200" b="0" i="0" u="none" strike="noStrike" kern="1200" baseline="0" dirty="0" err="1">
                <a:solidFill>
                  <a:schemeClr val="tx1"/>
                </a:solidFill>
                <a:latin typeface="+mn-lt"/>
                <a:ea typeface="+mn-ea"/>
                <a:cs typeface="+mn-cs"/>
              </a:rPr>
              <a:t>ComptNet</a:t>
            </a:r>
            <a:r>
              <a:rPr lang="zh-TW" altLang="en-US" sz="1200" b="0" i="0" u="none" strike="noStrike" kern="1200" baseline="0" dirty="0">
                <a:solidFill>
                  <a:schemeClr val="tx1"/>
                </a:solidFill>
                <a:latin typeface="+mn-lt"/>
                <a:ea typeface="+mn-ea"/>
                <a:cs typeface="+mn-cs"/>
              </a:rPr>
              <a:t>高</a:t>
            </a:r>
            <a:r>
              <a:rPr lang="en-US" altLang="zh-TW" sz="1200" b="0" i="0" u="none" strike="noStrike" kern="1200" baseline="0" dirty="0">
                <a:solidFill>
                  <a:schemeClr val="tx1"/>
                </a:solidFill>
                <a:latin typeface="+mn-lt"/>
                <a:ea typeface="+mn-ea"/>
                <a:cs typeface="+mn-cs"/>
              </a:rPr>
              <a:t>4.49%</a:t>
            </a:r>
            <a:r>
              <a:rPr lang="zh-TW" altLang="en-US" sz="1200" b="0" i="0" u="none" strike="noStrike" kern="1200" baseline="0" dirty="0">
                <a:solidFill>
                  <a:schemeClr val="tx1"/>
                </a:solidFill>
                <a:latin typeface="+mn-lt"/>
                <a:ea typeface="+mn-ea"/>
                <a:cs typeface="+mn-cs"/>
              </a:rPr>
              <a:t>，但</a:t>
            </a:r>
            <a:r>
              <a:rPr lang="en-US" altLang="zh-TW" sz="1200" b="0" i="0" u="none" strike="noStrike" kern="1200" baseline="0" dirty="0" err="1">
                <a:solidFill>
                  <a:schemeClr val="tx1"/>
                </a:solidFill>
                <a:latin typeface="+mn-lt"/>
                <a:ea typeface="+mn-ea"/>
                <a:cs typeface="+mn-cs"/>
              </a:rPr>
              <a:t>GAMENet</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的 </a:t>
            </a:r>
            <a:r>
              <a:rPr lang="en-US" altLang="zh-TW" sz="1200" b="0" i="0" u="none" strike="noStrike" kern="1200" baseline="0" dirty="0" err="1">
                <a:solidFill>
                  <a:schemeClr val="tx1"/>
                </a:solidFill>
                <a:latin typeface="+mn-lt"/>
                <a:ea typeface="+mn-ea"/>
                <a:cs typeface="+mn-cs"/>
              </a:rPr>
              <a:t>recal</a:t>
            </a:r>
            <a:r>
              <a:rPr lang="zh-TW" altLang="en-US" sz="1200" b="0" i="0" u="none" strike="noStrike" kern="1200" baseline="0" dirty="0">
                <a:solidFill>
                  <a:schemeClr val="tx1"/>
                </a:solidFill>
                <a:latin typeface="+mn-lt"/>
                <a:ea typeface="+mn-ea"/>
                <a:cs typeface="+mn-cs"/>
              </a:rPr>
              <a:t>比</a:t>
            </a:r>
            <a:r>
              <a:rPr lang="en-US" altLang="zh-TW" sz="1200" b="0" i="0" u="none" strike="noStrike" kern="1200" baseline="0" dirty="0" err="1">
                <a:solidFill>
                  <a:schemeClr val="tx1"/>
                </a:solidFill>
                <a:latin typeface="+mn-lt"/>
                <a:ea typeface="+mn-ea"/>
                <a:cs typeface="+mn-cs"/>
              </a:rPr>
              <a:t>ComptNet</a:t>
            </a:r>
            <a:r>
              <a:rPr lang="zh-TW" altLang="en-US" sz="1200" b="0" i="0" u="none" strike="noStrike" kern="1200" baseline="0" dirty="0">
                <a:solidFill>
                  <a:schemeClr val="tx1"/>
                </a:solidFill>
                <a:latin typeface="+mn-lt"/>
                <a:ea typeface="+mn-ea"/>
                <a:cs typeface="+mn-cs"/>
              </a:rPr>
              <a:t>低</a:t>
            </a:r>
            <a:r>
              <a:rPr lang="en-US" altLang="zh-TW" sz="1200" b="0" i="0" u="none" strike="noStrike" kern="1200" baseline="0" dirty="0">
                <a:solidFill>
                  <a:schemeClr val="tx1"/>
                </a:solidFill>
                <a:latin typeface="+mn-lt"/>
                <a:ea typeface="+mn-ea"/>
                <a:cs typeface="+mn-cs"/>
              </a:rPr>
              <a:t>14.05%</a:t>
            </a:r>
            <a:r>
              <a:rPr lang="zh-TW" altLang="en-US" sz="1200" b="0" i="0" u="none" strike="noStrike" kern="1200" baseline="0" dirty="0">
                <a:solidFill>
                  <a:schemeClr val="tx1"/>
                </a:solidFill>
                <a:latin typeface="+mn-lt"/>
                <a:ea typeface="+mn-ea"/>
                <a:cs typeface="+mn-cs"/>
              </a:rPr>
              <a:t>，意指</a:t>
            </a:r>
            <a:r>
              <a:rPr lang="en-US" altLang="zh-TW" sz="1200" b="0" i="0" u="none" strike="noStrike" kern="1200" baseline="0" dirty="0" err="1">
                <a:solidFill>
                  <a:schemeClr val="tx1"/>
                </a:solidFill>
                <a:latin typeface="+mn-lt"/>
                <a:ea typeface="+mn-ea"/>
                <a:cs typeface="+mn-cs"/>
              </a:rPr>
              <a:t>GAMENet</a:t>
            </a:r>
            <a:r>
              <a:rPr lang="zh-TW" altLang="en-US" sz="1200" b="0" i="0" u="none" strike="noStrike" kern="1200" baseline="0" dirty="0">
                <a:solidFill>
                  <a:schemeClr val="tx1"/>
                </a:solidFill>
                <a:latin typeface="+mn-lt"/>
                <a:ea typeface="+mn-ea"/>
                <a:cs typeface="+mn-cs"/>
              </a:rPr>
              <a:t>傾向於預測藥物的正確性，但卻忽略了許多正確的藥物，沒被預測出來。</a:t>
            </a:r>
            <a:endParaRPr lang="en-US" altLang="zh-TW" sz="1200" b="0" i="0" u="none" strike="noStrike" kern="1200" baseline="0" dirty="0">
              <a:solidFill>
                <a:schemeClr val="tx1"/>
              </a:solidFill>
              <a:latin typeface="+mn-lt"/>
              <a:ea typeface="+mn-ea"/>
              <a:cs typeface="+mn-cs"/>
            </a:endParaRPr>
          </a:p>
          <a:p>
            <a:pPr marL="685800" lvl="1" indent="-228600">
              <a:buFont typeface="+mj-lt"/>
              <a:buAutoNum type="arabicPeriod"/>
            </a:pPr>
            <a:r>
              <a:rPr lang="zh-TW" altLang="en-US" sz="1200" b="0" i="0" u="none" strike="noStrike" kern="1200" baseline="0" dirty="0">
                <a:solidFill>
                  <a:schemeClr val="tx1"/>
                </a:solidFill>
                <a:latin typeface="+mn-lt"/>
                <a:ea typeface="+mn-ea"/>
                <a:cs typeface="+mn-cs"/>
              </a:rPr>
              <a:t>因為</a:t>
            </a:r>
            <a:r>
              <a:rPr lang="en-US" altLang="zh-TW" sz="1200" b="0" i="0" u="none" strike="noStrike" kern="1200" baseline="0" dirty="0">
                <a:solidFill>
                  <a:schemeClr val="tx1"/>
                </a:solidFill>
                <a:latin typeface="+mn-lt"/>
                <a:ea typeface="+mn-ea"/>
                <a:cs typeface="+mn-cs"/>
              </a:rPr>
              <a:t>MLP</a:t>
            </a:r>
            <a:r>
              <a:rPr lang="zh-TW" altLang="en-US" sz="1200" b="0" i="0" u="none" strike="noStrike" kern="1200" baseline="0" dirty="0">
                <a:solidFill>
                  <a:schemeClr val="tx1"/>
                </a:solidFill>
                <a:latin typeface="+mn-lt"/>
                <a:ea typeface="+mn-ea"/>
                <a:cs typeface="+mn-cs"/>
              </a:rPr>
              <a:t>和</a:t>
            </a:r>
            <a:r>
              <a:rPr lang="en-US" altLang="zh-TW" sz="1200" b="0" i="0" u="none" strike="noStrike" kern="1200" baseline="0" dirty="0">
                <a:solidFill>
                  <a:schemeClr val="tx1"/>
                </a:solidFill>
                <a:latin typeface="+mn-lt"/>
                <a:ea typeface="+mn-ea"/>
                <a:cs typeface="+mn-cs"/>
              </a:rPr>
              <a:t>CC</a:t>
            </a:r>
            <a:r>
              <a:rPr lang="zh-TW" altLang="en-US" sz="1200" b="0" i="0" u="none" strike="noStrike" kern="1200" baseline="0" dirty="0">
                <a:solidFill>
                  <a:schemeClr val="tx1"/>
                </a:solidFill>
                <a:latin typeface="+mn-lt"/>
                <a:ea typeface="+mn-ea"/>
                <a:cs typeface="+mn-cs"/>
              </a:rPr>
              <a:t>傾向於選擇更少的藥物。 因此，它們的</a:t>
            </a:r>
            <a:r>
              <a:rPr lang="en-US" altLang="zh-TW" sz="1200" b="0" i="0" u="none" strike="noStrike" kern="1200" baseline="0" dirty="0">
                <a:solidFill>
                  <a:schemeClr val="tx1"/>
                </a:solidFill>
                <a:latin typeface="+mn-lt"/>
                <a:ea typeface="+mn-ea"/>
                <a:cs typeface="+mn-cs"/>
              </a:rPr>
              <a:t>DDI</a:t>
            </a:r>
            <a:r>
              <a:rPr lang="zh-TW" altLang="en-US" sz="1200" b="0" i="0" u="none" strike="noStrike" kern="1200" baseline="0" dirty="0">
                <a:solidFill>
                  <a:schemeClr val="tx1"/>
                </a:solidFill>
                <a:latin typeface="+mn-lt"/>
                <a:ea typeface="+mn-ea"/>
                <a:cs typeface="+mn-cs"/>
              </a:rPr>
              <a:t>率低於</a:t>
            </a:r>
            <a:r>
              <a:rPr lang="en-US" altLang="zh-TW" sz="1200" b="0" i="0" u="none" strike="noStrike" kern="1200" baseline="0" dirty="0" err="1">
                <a:solidFill>
                  <a:schemeClr val="tx1"/>
                </a:solidFill>
                <a:latin typeface="+mn-lt"/>
                <a:ea typeface="+mn-ea"/>
                <a:cs typeface="+mn-cs"/>
              </a:rPr>
              <a:t>CompNet</a:t>
            </a:r>
            <a:r>
              <a:rPr lang="zh-TW" altLang="en-US" sz="1200" b="0" i="0" u="none" strike="noStrike" kern="1200" baseline="0" dirty="0">
                <a:solidFill>
                  <a:schemeClr val="tx1"/>
                </a:solidFill>
                <a:latin typeface="+mn-lt"/>
                <a:ea typeface="+mn-ea"/>
                <a:cs typeface="+mn-cs"/>
              </a:rPr>
              <a:t>。</a:t>
            </a:r>
            <a:endParaRPr lang="en-US" altLang="zh-TW" sz="1200" b="0" i="0" u="none" strike="noStrike" kern="1200" baseline="0" dirty="0">
              <a:solidFill>
                <a:schemeClr val="tx1"/>
              </a:solidFill>
              <a:latin typeface="+mn-lt"/>
              <a:ea typeface="+mn-ea"/>
              <a:cs typeface="+mn-cs"/>
            </a:endParaRPr>
          </a:p>
          <a:p>
            <a:pPr marL="685800" lvl="1" indent="-228600">
              <a:buFont typeface="+mj-lt"/>
              <a:buAutoNum type="arabicPeriod"/>
            </a:pPr>
            <a:endParaRPr lang="en-US" altLang="zh-TW" sz="1200" b="0" i="0" u="none" strike="noStrike" kern="1200" baseline="0" dirty="0">
              <a:solidFill>
                <a:schemeClr val="tx1"/>
              </a:solidFill>
              <a:latin typeface="+mn-lt"/>
              <a:ea typeface="+mn-ea"/>
              <a:cs typeface="+mn-cs"/>
            </a:endParaRPr>
          </a:p>
          <a:p>
            <a:pPr marL="228600" indent="-228600">
              <a:buFont typeface="+mj-lt"/>
              <a:buAutoNum type="arabicPeriod"/>
            </a:pPr>
            <a:endParaRPr lang="zh-TW" altLang="en-US" dirty="0"/>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23</a:t>
            </a:fld>
            <a:endParaRPr lang="zh-TW" altLang="en-US"/>
          </a:p>
        </p:txBody>
      </p:sp>
    </p:spTree>
    <p:extLst>
      <p:ext uri="{BB962C8B-B14F-4D97-AF65-F5344CB8AC3E}">
        <p14:creationId xmlns:p14="http://schemas.microsoft.com/office/powerpoint/2010/main" val="2561220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No Graph: </a:t>
            </a:r>
            <a:r>
              <a:rPr lang="zh-TW" altLang="en-US" sz="1200" b="0" i="0" u="none" strike="noStrike" kern="1200" baseline="0" dirty="0">
                <a:solidFill>
                  <a:schemeClr val="tx1"/>
                </a:solidFill>
                <a:latin typeface="+mn-lt"/>
                <a:ea typeface="+mn-ea"/>
                <a:cs typeface="+mn-cs"/>
              </a:rPr>
              <a:t>測試</a:t>
            </a:r>
            <a:r>
              <a:rPr lang="en-US" altLang="zh-TW" sz="1200" b="0" i="0" u="none" strike="noStrike" kern="1200" baseline="0" dirty="0">
                <a:solidFill>
                  <a:schemeClr val="tx1"/>
                </a:solidFill>
                <a:latin typeface="+mn-lt"/>
                <a:ea typeface="+mn-ea"/>
                <a:cs typeface="+mn-cs"/>
              </a:rPr>
              <a:t>RGCN</a:t>
            </a:r>
            <a:r>
              <a:rPr lang="zh-TW" altLang="en-US" sz="1200" b="0" i="0" u="none" strike="noStrike" kern="1200" baseline="0" dirty="0">
                <a:solidFill>
                  <a:schemeClr val="tx1"/>
                </a:solidFill>
                <a:latin typeface="+mn-lt"/>
                <a:ea typeface="+mn-ea"/>
                <a:cs typeface="+mn-cs"/>
              </a:rPr>
              <a:t>的效果，以</a:t>
            </a:r>
            <a:r>
              <a:rPr lang="en-US" altLang="zh-TW" sz="1200" b="0" i="0" u="none" strike="noStrike" kern="1200" baseline="0" dirty="0">
                <a:solidFill>
                  <a:schemeClr val="tx1"/>
                </a:solidFill>
                <a:latin typeface="+mn-lt"/>
                <a:ea typeface="+mn-ea"/>
                <a:cs typeface="+mn-cs"/>
              </a:rPr>
              <a:t>MLP</a:t>
            </a:r>
            <a:r>
              <a:rPr lang="zh-TW" altLang="en-US" sz="1200" b="0" i="0" u="none" strike="noStrike" kern="1200" baseline="0" dirty="0">
                <a:solidFill>
                  <a:schemeClr val="tx1"/>
                </a:solidFill>
                <a:latin typeface="+mn-lt"/>
                <a:ea typeface="+mn-ea"/>
                <a:cs typeface="+mn-cs"/>
              </a:rPr>
              <a:t>代替，將藥物選擇投影，並且與病患的</a:t>
            </a:r>
            <a:r>
              <a:rPr lang="en-US" altLang="zh-TW" sz="1200" b="0" i="0" u="none" strike="noStrike" kern="1200" baseline="0" dirty="0">
                <a:solidFill>
                  <a:schemeClr val="tx1"/>
                </a:solidFill>
                <a:latin typeface="+mn-lt"/>
                <a:ea typeface="+mn-ea"/>
                <a:cs typeface="+mn-cs"/>
              </a:rPr>
              <a:t>representation</a:t>
            </a:r>
            <a:r>
              <a:rPr lang="zh-TW" altLang="en-US" sz="1200" b="0" i="0" u="none" strike="noStrike" kern="1200" baseline="0" dirty="0">
                <a:solidFill>
                  <a:schemeClr val="tx1"/>
                </a:solidFill>
                <a:latin typeface="+mn-lt"/>
                <a:ea typeface="+mn-ea"/>
                <a:cs typeface="+mn-cs"/>
              </a:rPr>
              <a:t>計算 </a:t>
            </a:r>
            <a:r>
              <a:rPr lang="en-US" altLang="zh-TW" sz="1200" b="0" i="0" u="none" strike="noStrike" kern="1200" baseline="0" dirty="0" err="1">
                <a:solidFill>
                  <a:schemeClr val="tx1"/>
                </a:solidFill>
                <a:latin typeface="+mn-lt"/>
                <a:ea typeface="+mn-ea"/>
                <a:cs typeface="+mn-cs"/>
              </a:rPr>
              <a:t>Zt</a:t>
            </a:r>
            <a:r>
              <a:rPr lang="en-US" altLang="zh-TW"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No CMR : </a:t>
            </a:r>
            <a:r>
              <a:rPr lang="zh-TW" altLang="en-US" sz="1200" b="0" i="0" u="none" strike="noStrike" kern="1200" baseline="0" dirty="0">
                <a:solidFill>
                  <a:schemeClr val="tx1"/>
                </a:solidFill>
                <a:latin typeface="+mn-lt"/>
                <a:ea typeface="+mn-ea"/>
                <a:cs typeface="+mn-cs"/>
              </a:rPr>
              <a:t>測試沒有考慮藥物的</a:t>
            </a:r>
            <a:r>
              <a:rPr lang="en-US" altLang="zh-TW" sz="1200" b="0" i="0" u="none" strike="noStrike" kern="1200" baseline="0" dirty="0">
                <a:solidFill>
                  <a:schemeClr val="tx1"/>
                </a:solidFill>
                <a:latin typeface="+mn-lt"/>
                <a:ea typeface="+mn-ea"/>
                <a:cs typeface="+mn-cs"/>
              </a:rPr>
              <a:t>correlative</a:t>
            </a:r>
            <a:r>
              <a:rPr lang="zh-TW" altLang="en-US" sz="1200" b="0" i="0" u="none" strike="noStrike" kern="1200" baseline="0" dirty="0">
                <a:solidFill>
                  <a:schemeClr val="tx1"/>
                </a:solidFill>
                <a:latin typeface="+mn-lt"/>
                <a:ea typeface="+mn-ea"/>
                <a:cs typeface="+mn-cs"/>
              </a:rPr>
              <a:t>關係，將</a:t>
            </a:r>
            <a:r>
              <a:rPr lang="en-US" altLang="zh-TW" sz="1200" b="0" i="0" u="none" strike="noStrike" kern="1200" baseline="0" dirty="0">
                <a:solidFill>
                  <a:schemeClr val="tx1"/>
                </a:solidFill>
                <a:latin typeface="+mn-lt"/>
                <a:ea typeface="+mn-ea"/>
                <a:cs typeface="+mn-cs"/>
              </a:rPr>
              <a:t>graph</a:t>
            </a:r>
            <a:r>
              <a:rPr lang="zh-TW" altLang="en-US" sz="1200" b="0" i="0" u="none" strike="noStrike" kern="1200" baseline="0" dirty="0">
                <a:solidFill>
                  <a:schemeClr val="tx1"/>
                </a:solidFill>
                <a:latin typeface="+mn-lt"/>
                <a:ea typeface="+mn-ea"/>
                <a:cs typeface="+mn-cs"/>
              </a:rPr>
              <a:t>中這個關係的邊拿掉。</a:t>
            </a:r>
            <a:endParaRPr lang="en-US" altLang="zh-TW"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altLang="zh-TW"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0" i="0" u="none" strike="noStrike" kern="1200" baseline="0" dirty="0">
                <a:solidFill>
                  <a:schemeClr val="tx1"/>
                </a:solidFill>
                <a:latin typeface="+mn-lt"/>
                <a:ea typeface="+mn-ea"/>
                <a:cs typeface="+mn-cs"/>
              </a:rPr>
              <a:t>No AMR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測試沒有考慮藥物的不良交互作用的關係，將</a:t>
            </a:r>
            <a:r>
              <a:rPr lang="en-US" altLang="zh-TW" sz="1200" b="0" i="0" u="none" strike="noStrike" kern="1200" baseline="0" dirty="0">
                <a:solidFill>
                  <a:schemeClr val="tx1"/>
                </a:solidFill>
                <a:latin typeface="+mn-lt"/>
                <a:ea typeface="+mn-ea"/>
                <a:cs typeface="+mn-cs"/>
              </a:rPr>
              <a:t>graph</a:t>
            </a:r>
            <a:r>
              <a:rPr lang="zh-TW" altLang="en-US" sz="1200" b="0" i="0" u="none" strike="noStrike" kern="1200" baseline="0" dirty="0">
                <a:solidFill>
                  <a:schemeClr val="tx1"/>
                </a:solidFill>
                <a:latin typeface="+mn-lt"/>
                <a:ea typeface="+mn-ea"/>
                <a:cs typeface="+mn-cs"/>
              </a:rPr>
              <a:t>中這個關係的邊拿掉，</a:t>
            </a:r>
            <a:r>
              <a:rPr lang="en-US" altLang="zh-TW" sz="1200" b="0" i="0" u="none" strike="noStrike" kern="1200" baseline="0" dirty="0">
                <a:solidFill>
                  <a:schemeClr val="tx1"/>
                </a:solidFill>
                <a:latin typeface="+mn-lt"/>
                <a:ea typeface="+mn-ea"/>
                <a:cs typeface="+mn-cs"/>
              </a:rPr>
              <a:t>DDI</a:t>
            </a:r>
            <a:r>
              <a:rPr lang="zh-TW" altLang="en-US" sz="1200" b="0" i="0" u="none" strike="noStrike" kern="1200" baseline="0" dirty="0">
                <a:solidFill>
                  <a:schemeClr val="tx1"/>
                </a:solidFill>
                <a:latin typeface="+mn-lt"/>
                <a:ea typeface="+mn-ea"/>
                <a:cs typeface="+mn-cs"/>
              </a:rPr>
              <a:t>不用。 </a:t>
            </a:r>
            <a:endParaRPr lang="en-US" altLang="zh-TW"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sz="1200" b="0" i="0" u="none" strike="noStrike" kern="1200" baseline="0" dirty="0">
                <a:solidFill>
                  <a:schemeClr val="tx1"/>
                </a:solidFill>
                <a:latin typeface="+mn-lt"/>
                <a:ea typeface="+mn-ea"/>
                <a:cs typeface="+mn-cs"/>
              </a:rPr>
              <a:t>With COR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從</a:t>
            </a:r>
            <a:r>
              <a:rPr lang="en-US" altLang="zh-TW" sz="1200" b="0" i="0" u="none" strike="noStrike" kern="1200" baseline="0" dirty="0" err="1">
                <a:solidFill>
                  <a:schemeClr val="tx1"/>
                </a:solidFill>
                <a:latin typeface="+mn-lt"/>
                <a:ea typeface="+mn-ea"/>
                <a:cs typeface="+mn-cs"/>
              </a:rPr>
              <a:t>GAMENet</a:t>
            </a:r>
            <a:r>
              <a:rPr lang="zh-TW" altLang="en-US" sz="1200" b="0" i="0" u="none" strike="noStrike" kern="1200" baseline="0" dirty="0">
                <a:solidFill>
                  <a:schemeClr val="tx1"/>
                </a:solidFill>
                <a:latin typeface="+mn-lt"/>
                <a:ea typeface="+mn-ea"/>
                <a:cs typeface="+mn-cs"/>
              </a:rPr>
              <a:t>，我們得出藥物的同現關係</a:t>
            </a:r>
            <a:r>
              <a:rPr lang="en-US" altLang="zh-TW" sz="1200" b="0" i="0" u="none" strike="noStrike" kern="1200" baseline="0" dirty="0">
                <a:solidFill>
                  <a:schemeClr val="tx1"/>
                </a:solidFill>
                <a:latin typeface="+mn-lt"/>
                <a:ea typeface="+mn-ea"/>
                <a:cs typeface="+mn-cs"/>
              </a:rPr>
              <a:t>(co-occurrence)</a:t>
            </a:r>
            <a:r>
              <a:rPr lang="zh-TW" altLang="en-US" sz="1200" b="0" i="0" u="none" strike="noStrike" kern="1200" baseline="0" dirty="0">
                <a:solidFill>
                  <a:schemeClr val="tx1"/>
                </a:solidFill>
                <a:latin typeface="+mn-lt"/>
                <a:ea typeface="+mn-ea"/>
                <a:cs typeface="+mn-cs"/>
              </a:rPr>
              <a:t>，我們將這種關係也加入</a:t>
            </a:r>
            <a:r>
              <a:rPr lang="en-US" altLang="zh-TW" sz="1200" b="0" i="0" u="none" strike="noStrike" kern="1200" baseline="0" dirty="0">
                <a:solidFill>
                  <a:schemeClr val="tx1"/>
                </a:solidFill>
                <a:latin typeface="+mn-lt"/>
                <a:ea typeface="+mn-ea"/>
                <a:cs typeface="+mn-cs"/>
              </a:rPr>
              <a:t>medicine knowledge graph</a:t>
            </a:r>
            <a:r>
              <a:rPr lang="zh-TW" altLang="en-US" sz="1200" b="0" i="0" u="none" strike="noStrike" kern="1200" baseline="0" dirty="0">
                <a:solidFill>
                  <a:schemeClr val="tx1"/>
                </a:solidFill>
                <a:latin typeface="+mn-lt"/>
                <a:ea typeface="+mn-ea"/>
                <a:cs typeface="+mn-cs"/>
              </a:rPr>
              <a:t>，我們從訓練及中獲得這種關係，</a:t>
            </a:r>
            <a:r>
              <a:rPr lang="en-US" altLang="zh-TW" sz="1200" b="0" i="0" u="none" strike="noStrike" kern="1200" baseline="0" dirty="0">
                <a:solidFill>
                  <a:schemeClr val="tx1"/>
                </a:solidFill>
                <a:latin typeface="+mn-lt"/>
                <a:ea typeface="+mn-ea"/>
                <a:cs typeface="+mn-cs"/>
              </a:rPr>
              <a:t> </a:t>
            </a:r>
            <a:r>
              <a:rPr lang="zh-TW" altLang="en-US" sz="1200" b="0" i="0" u="none" strike="noStrike" kern="1200" baseline="0" dirty="0">
                <a:solidFill>
                  <a:schemeClr val="tx1"/>
                </a:solidFill>
                <a:latin typeface="+mn-lt"/>
                <a:ea typeface="+mn-ea"/>
                <a:cs typeface="+mn-cs"/>
              </a:rPr>
              <a:t>如果兩種藥物在</a:t>
            </a:r>
            <a:r>
              <a:rPr lang="en-US" altLang="zh-TW" sz="1200" b="0" i="0" u="none" strike="noStrike" kern="1200" baseline="0" dirty="0">
                <a:solidFill>
                  <a:schemeClr val="tx1"/>
                </a:solidFill>
                <a:latin typeface="+mn-lt"/>
                <a:ea typeface="+mn-ea"/>
                <a:cs typeface="+mn-cs"/>
              </a:rPr>
              <a:t>HER</a:t>
            </a:r>
            <a:r>
              <a:rPr lang="zh-TW" altLang="en-US" sz="1200" b="0" i="0" u="none" strike="noStrike" kern="1200" baseline="0" dirty="0">
                <a:solidFill>
                  <a:schemeClr val="tx1"/>
                </a:solidFill>
                <a:latin typeface="+mn-lt"/>
                <a:ea typeface="+mn-ea"/>
                <a:cs typeface="+mn-cs"/>
              </a:rPr>
              <a:t>中同時出現，我們則認定此兩中藥物存在著同現關係。</a:t>
            </a:r>
            <a:endParaRPr lang="zh-TW" altLang="en-US" dirty="0"/>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24</a:t>
            </a:fld>
            <a:endParaRPr lang="zh-TW" altLang="en-US"/>
          </a:p>
        </p:txBody>
      </p:sp>
    </p:spTree>
    <p:extLst>
      <p:ext uri="{BB962C8B-B14F-4D97-AF65-F5344CB8AC3E}">
        <p14:creationId xmlns:p14="http://schemas.microsoft.com/office/powerpoint/2010/main" val="330517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4</a:t>
            </a:fld>
            <a:endParaRPr lang="zh-TW" altLang="en-US"/>
          </a:p>
        </p:txBody>
      </p:sp>
    </p:spTree>
    <p:extLst>
      <p:ext uri="{BB962C8B-B14F-4D97-AF65-F5344CB8AC3E}">
        <p14:creationId xmlns:p14="http://schemas.microsoft.com/office/powerpoint/2010/main" val="3683372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是否每次每次藥物選擇時，是將完整的不良藥物圖讀入，還是只讀入與目前選擇藥物有相關的不良影響藥物。</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這表明在每個步驟中引入所有醫學知識將導致預測不良藥物組合的風險更高。 這是因為在每個步驟中，</a:t>
            </a:r>
            <a:r>
              <a:rPr lang="en-US" altLang="zh-TW" dirty="0"/>
              <a:t>DDI</a:t>
            </a:r>
            <a:r>
              <a:rPr lang="zh-TW" altLang="en-US" dirty="0"/>
              <a:t>知識庫中的大多數知識都是不相關的，這使得模型很難識別有用的知識。 </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正如預期的那樣，</a:t>
            </a:r>
            <a:r>
              <a:rPr lang="en-US" altLang="zh-TW" dirty="0"/>
              <a:t>With All KG</a:t>
            </a:r>
            <a:r>
              <a:rPr lang="zh-TW" altLang="en-US" dirty="0"/>
              <a:t>的</a:t>
            </a:r>
            <a:r>
              <a:rPr lang="en-US" altLang="zh-TW" dirty="0"/>
              <a:t>Recall</a:t>
            </a:r>
            <a:r>
              <a:rPr lang="zh-TW" altLang="en-US" dirty="0"/>
              <a:t>得分要好一些，這意味著我們的自適應醫學知識圖機制也丟失了一些有用的知識。</a:t>
            </a:r>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25</a:t>
            </a:fld>
            <a:endParaRPr lang="zh-TW" altLang="en-US"/>
          </a:p>
        </p:txBody>
      </p:sp>
    </p:spTree>
    <p:extLst>
      <p:ext uri="{BB962C8B-B14F-4D97-AF65-F5344CB8AC3E}">
        <p14:creationId xmlns:p14="http://schemas.microsoft.com/office/powerpoint/2010/main" val="3115406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Jaccard</a:t>
            </a:r>
            <a:r>
              <a:rPr lang="zh-TW" altLang="en-US" dirty="0"/>
              <a:t>，</a:t>
            </a:r>
            <a:r>
              <a:rPr lang="en-US" altLang="zh-TW" dirty="0"/>
              <a:t>Recall</a:t>
            </a:r>
            <a:r>
              <a:rPr lang="zh-TW" altLang="en-US" dirty="0"/>
              <a:t>和</a:t>
            </a:r>
            <a:r>
              <a:rPr lang="en-US" altLang="zh-TW" dirty="0"/>
              <a:t>F1</a:t>
            </a:r>
            <a:r>
              <a:rPr lang="zh-TW" altLang="en-US" dirty="0"/>
              <a:t>分數總體上呈上升趨勢，但由於</a:t>
            </a:r>
            <a:r>
              <a:rPr lang="en-US" altLang="zh-TW" dirty="0"/>
              <a:t>DQL</a:t>
            </a:r>
            <a:r>
              <a:rPr lang="zh-TW" altLang="en-US" dirty="0"/>
              <a:t>的不穩定性而也在波動中</a:t>
            </a:r>
            <a:r>
              <a:rPr lang="en-US" altLang="zh-TW" dirty="0"/>
              <a:t>[1]</a:t>
            </a:r>
            <a:r>
              <a:rPr lang="zh-TW" altLang="en-US" dirty="0"/>
              <a:t>。 </a:t>
            </a:r>
            <a:endParaRPr lang="en-US" altLang="zh-TW" dirty="0"/>
          </a:p>
          <a:p>
            <a:pPr marL="171450" indent="-171450">
              <a:buFont typeface="Arial" panose="020B0604020202020204" pitchFamily="34" charset="0"/>
              <a:buChar char="•"/>
            </a:pPr>
            <a:r>
              <a:rPr lang="zh-TW" altLang="en-US" dirty="0"/>
              <a:t>在訓練過程中，“</a:t>
            </a:r>
            <a:r>
              <a:rPr lang="en-US" altLang="zh-TW" dirty="0"/>
              <a:t>Precision</a:t>
            </a:r>
            <a:r>
              <a:rPr lang="zh-TW" altLang="en-US" dirty="0"/>
              <a:t>”值呈下降趨勢。 這是因為</a:t>
            </a:r>
            <a:r>
              <a:rPr lang="en-US" altLang="zh-TW" dirty="0"/>
              <a:t>Precision</a:t>
            </a:r>
            <a:r>
              <a:rPr lang="zh-TW" altLang="en-US" dirty="0"/>
              <a:t>對預測的藥物數量很敏感。 </a:t>
            </a:r>
            <a:endParaRPr lang="en-US" altLang="zh-TW" dirty="0"/>
          </a:p>
          <a:p>
            <a:pPr marL="171450" indent="-171450">
              <a:buFont typeface="Arial" panose="020B0604020202020204" pitchFamily="34" charset="0"/>
              <a:buChar char="•"/>
            </a:pPr>
            <a:r>
              <a:rPr lang="zh-TW" altLang="en-US" dirty="0"/>
              <a:t>例如</a:t>
            </a:r>
            <a:r>
              <a:rPr lang="en-US" altLang="zh-TW" dirty="0"/>
              <a:t>:</a:t>
            </a:r>
          </a:p>
          <a:p>
            <a:pPr marL="457200" lvl="1" indent="0">
              <a:buFont typeface="Arial" panose="020B0604020202020204" pitchFamily="34" charset="0"/>
              <a:buNone/>
            </a:pPr>
            <a:r>
              <a:rPr lang="zh-TW" altLang="en-US" dirty="0"/>
              <a:t>在極端情況下，模型只能為患者預測一種藥物。 即使預測的藥物位於</a:t>
            </a:r>
            <a:r>
              <a:rPr lang="en-US" altLang="zh-TW" dirty="0"/>
              <a:t>ground truth medicine set</a:t>
            </a:r>
            <a:r>
              <a:rPr lang="zh-TW" altLang="en-US" dirty="0"/>
              <a:t>，然後</a:t>
            </a:r>
            <a:r>
              <a:rPr lang="en-US" altLang="zh-TW" dirty="0"/>
              <a:t>Precision</a:t>
            </a:r>
            <a:r>
              <a:rPr lang="zh-TW" altLang="en-US" dirty="0"/>
              <a:t>達到</a:t>
            </a:r>
            <a:r>
              <a:rPr lang="en-US" altLang="zh-TW" dirty="0"/>
              <a:t>100</a:t>
            </a:r>
            <a:r>
              <a:rPr lang="zh-TW" altLang="en-US" dirty="0"/>
              <a:t>％，這也不意味著我們獲得了一個好的模型。 因此，我們應該更加註意</a:t>
            </a:r>
            <a:r>
              <a:rPr lang="en-US" altLang="zh-TW" dirty="0"/>
              <a:t>Jaccard</a:t>
            </a:r>
            <a:r>
              <a:rPr lang="zh-TW" altLang="en-US" dirty="0"/>
              <a:t>，</a:t>
            </a:r>
            <a:r>
              <a:rPr lang="en-US" altLang="zh-TW" dirty="0"/>
              <a:t>Recall</a:t>
            </a:r>
            <a:r>
              <a:rPr lang="zh-TW" altLang="en-US" dirty="0"/>
              <a:t>和</a:t>
            </a:r>
            <a:r>
              <a:rPr lang="en-US" altLang="zh-TW" dirty="0"/>
              <a:t>F1</a:t>
            </a:r>
            <a:r>
              <a:rPr lang="zh-TW" altLang="en-US" dirty="0"/>
              <a:t>值。</a:t>
            </a:r>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26</a:t>
            </a:fld>
            <a:endParaRPr lang="zh-TW" altLang="en-US"/>
          </a:p>
        </p:txBody>
      </p:sp>
    </p:spTree>
    <p:extLst>
      <p:ext uri="{BB962C8B-B14F-4D97-AF65-F5344CB8AC3E}">
        <p14:creationId xmlns:p14="http://schemas.microsoft.com/office/powerpoint/2010/main" val="400278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27</a:t>
            </a:fld>
            <a:endParaRPr lang="zh-TW" altLang="en-US"/>
          </a:p>
        </p:txBody>
      </p:sp>
    </p:spTree>
    <p:extLst>
      <p:ext uri="{BB962C8B-B14F-4D97-AF65-F5344CB8AC3E}">
        <p14:creationId xmlns:p14="http://schemas.microsoft.com/office/powerpoint/2010/main" val="776408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5</a:t>
            </a:fld>
            <a:endParaRPr lang="zh-TW" altLang="en-US"/>
          </a:p>
        </p:txBody>
      </p:sp>
    </p:spTree>
    <p:extLst>
      <p:ext uri="{BB962C8B-B14F-4D97-AF65-F5344CB8AC3E}">
        <p14:creationId xmlns:p14="http://schemas.microsoft.com/office/powerpoint/2010/main" val="22388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2A43F84A-23D0-468E-95CA-9BD6FC0C981E}" type="slidenum">
              <a:rPr lang="zh-TW" altLang="en-US" smtClean="0"/>
              <a:t>6</a:t>
            </a:fld>
            <a:endParaRPr lang="zh-TW" altLang="en-US"/>
          </a:p>
        </p:txBody>
      </p:sp>
    </p:spTree>
    <p:extLst>
      <p:ext uri="{BB962C8B-B14F-4D97-AF65-F5344CB8AC3E}">
        <p14:creationId xmlns:p14="http://schemas.microsoft.com/office/powerpoint/2010/main" val="68400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Wp</a:t>
            </a:r>
            <a:r>
              <a:rPr lang="zh-TW" altLang="en-US" dirty="0"/>
              <a:t>、</a:t>
            </a:r>
            <a:r>
              <a:rPr lang="en-US" altLang="zh-TW" dirty="0"/>
              <a:t>Wd</a:t>
            </a:r>
            <a:r>
              <a:rPr lang="zh-TW" altLang="en-US" dirty="0"/>
              <a:t> </a:t>
            </a:r>
            <a:r>
              <a:rPr lang="en-US" altLang="zh-TW" dirty="0"/>
              <a:t>100</a:t>
            </a:r>
            <a:r>
              <a:rPr lang="zh-TW" altLang="en-US" dirty="0"/>
              <a:t>維</a:t>
            </a:r>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9</a:t>
            </a:fld>
            <a:endParaRPr lang="zh-TW" altLang="en-US"/>
          </a:p>
        </p:txBody>
      </p:sp>
    </p:spTree>
    <p:extLst>
      <p:ext uri="{BB962C8B-B14F-4D97-AF65-F5344CB8AC3E}">
        <p14:creationId xmlns:p14="http://schemas.microsoft.com/office/powerpoint/2010/main" val="342725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W </a:t>
            </a:r>
            <a:r>
              <a:rPr lang="zh-TW" altLang="en-US" dirty="0"/>
              <a:t>為 </a:t>
            </a:r>
            <a:r>
              <a:rPr lang="en-US" altLang="zh-TW" dirty="0"/>
              <a:t>100</a:t>
            </a:r>
            <a:r>
              <a:rPr lang="zh-TW" altLang="en-US" dirty="0"/>
              <a:t>維</a:t>
            </a:r>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10</a:t>
            </a:fld>
            <a:endParaRPr lang="zh-TW" altLang="en-US"/>
          </a:p>
        </p:txBody>
      </p:sp>
    </p:spTree>
    <p:extLst>
      <p:ext uri="{BB962C8B-B14F-4D97-AF65-F5344CB8AC3E}">
        <p14:creationId xmlns:p14="http://schemas.microsoft.com/office/powerpoint/2010/main" val="320132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err="1"/>
              <a:t>Zp</a:t>
            </a:r>
            <a:r>
              <a:rPr lang="zh-TW" altLang="en-US" dirty="0"/>
              <a:t>、</a:t>
            </a:r>
            <a:r>
              <a:rPr lang="en-US" altLang="zh-TW" dirty="0"/>
              <a:t>Zd:100</a:t>
            </a:r>
            <a:r>
              <a:rPr lang="zh-TW" altLang="en-US" dirty="0"/>
              <a:t>維</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11</a:t>
            </a:fld>
            <a:endParaRPr lang="zh-TW" altLang="en-US"/>
          </a:p>
        </p:txBody>
      </p:sp>
    </p:spTree>
    <p:extLst>
      <p:ext uri="{BB962C8B-B14F-4D97-AF65-F5344CB8AC3E}">
        <p14:creationId xmlns:p14="http://schemas.microsoft.com/office/powerpoint/2010/main" val="247677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12</a:t>
            </a:fld>
            <a:endParaRPr lang="zh-TW" altLang="en-US"/>
          </a:p>
        </p:txBody>
      </p:sp>
    </p:spTree>
    <p:extLst>
      <p:ext uri="{BB962C8B-B14F-4D97-AF65-F5344CB8AC3E}">
        <p14:creationId xmlns:p14="http://schemas.microsoft.com/office/powerpoint/2010/main" val="397777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2A43F84A-23D0-468E-95CA-9BD6FC0C981E}" type="slidenum">
              <a:rPr lang="zh-TW" altLang="en-US" smtClean="0"/>
              <a:t>13</a:t>
            </a:fld>
            <a:endParaRPr lang="zh-TW" altLang="en-US"/>
          </a:p>
        </p:txBody>
      </p:sp>
    </p:spTree>
    <p:extLst>
      <p:ext uri="{BB962C8B-B14F-4D97-AF65-F5344CB8AC3E}">
        <p14:creationId xmlns:p14="http://schemas.microsoft.com/office/powerpoint/2010/main" val="3588863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155254" y="2226504"/>
            <a:ext cx="7890239" cy="2550877"/>
          </a:xfrm>
        </p:spPr>
        <p:txBody>
          <a:bodyPr anchor="b"/>
          <a:lstStyle>
            <a:lvl1pPr>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155254" y="4777380"/>
            <a:ext cx="789023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bwMode="gray">
          <a:xfrm rot="5400000">
            <a:off x="10162541" y="1790691"/>
            <a:ext cx="990599" cy="304879"/>
          </a:xfrm>
        </p:spPr>
        <p:txBody>
          <a:bodyPr anchor="t"/>
          <a:lstStyle>
            <a:lvl1pPr algn="l">
              <a:defRPr b="0" i="0">
                <a:solidFill>
                  <a:schemeClr val="bg1">
                    <a:alpha val="60000"/>
                  </a:schemeClr>
                </a:solidFill>
              </a:defRPr>
            </a:lvl1pPr>
          </a:lstStyle>
          <a:p>
            <a:fld id="{0263B7A7-F747-4620-9D0E-53F3A14BA7B3}" type="datetime1">
              <a:rPr lang="en-US" altLang="zh-TW" smtClean="0">
                <a:solidFill>
                  <a:prstClr val="white">
                    <a:alpha val="60000"/>
                  </a:prstClr>
                </a:solidFill>
              </a:rPr>
              <a:t>4/13/2020</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8958244" y="3226298"/>
            <a:ext cx="3859795" cy="304880"/>
          </a:xfrm>
        </p:spPr>
        <p:txBody>
          <a:bodyPr/>
          <a:lstStyle>
            <a:lvl1pPr>
              <a:defRPr b="0" i="0">
                <a:solidFill>
                  <a:schemeClr val="bg1">
                    <a:alpha val="60000"/>
                  </a:schemeClr>
                </a:solidFill>
              </a:defRPr>
            </a:lvl1pPr>
          </a:lstStyle>
          <a:p>
            <a:r>
              <a:rPr lang="en-US">
                <a:solidFill>
                  <a:prstClr val="white">
                    <a:alpha val="60000"/>
                  </a:prstClr>
                </a:solidFill>
              </a:rPr>
              <a:t>
              </a:t>
            </a:r>
            <a:endParaRPr lang="en-US" dirty="0">
              <a:solidFill>
                <a:prstClr val="white">
                  <a:alpha val="60000"/>
                </a:prstClr>
              </a:solidFill>
            </a:endParaRPr>
          </a:p>
        </p:txBody>
      </p:sp>
      <p:sp>
        <p:nvSpPr>
          <p:cNvPr id="11" name="Rectangle 10"/>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2950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全景圖片 (含標題)">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5" y="4961454"/>
            <a:ext cx="8562672"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bwMode="gray">
          <a:xfrm>
            <a:off x="1155253" y="5528192"/>
            <a:ext cx="8562672"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E5A6B23B-F2B4-4B2B-8686-83F4DC854609}" type="datetime1">
              <a:rPr lang="en-US" altLang="zh-TW" smtClean="0">
                <a:solidFill>
                  <a:srgbClr val="B31166"/>
                </a:solidFill>
              </a:rPr>
              <a:t>4/13/2020</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81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927100"/>
            <a:ext cx="8562673" cy="1692720"/>
          </a:xfrm>
        </p:spPr>
        <p:txBody>
          <a:bodyPr/>
          <a:lstStyle>
            <a:lvl1pPr>
              <a:defRPr sz="3600"/>
            </a:lvl1pPr>
          </a:lstStyle>
          <a:p>
            <a:r>
              <a:rPr lang="zh-TW" altLang="en-US"/>
              <a:t>按一下以編輯母片標題樣式</a:t>
            </a:r>
            <a:endParaRPr lang="en-US" dirty="0"/>
          </a:p>
        </p:txBody>
      </p:sp>
      <p:sp>
        <p:nvSpPr>
          <p:cNvPr id="13" name="Text Placeholder 3"/>
          <p:cNvSpPr>
            <a:spLocks noGrp="1"/>
          </p:cNvSpPr>
          <p:nvPr>
            <p:ph type="body" sz="half" idx="2"/>
          </p:nvPr>
        </p:nvSpPr>
        <p:spPr>
          <a:xfrm>
            <a:off x="1155254" y="3488024"/>
            <a:ext cx="8562673"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4" name="Date Placeholder 3"/>
          <p:cNvSpPr>
            <a:spLocks noGrp="1"/>
          </p:cNvSpPr>
          <p:nvPr>
            <p:ph type="dt" sz="half" idx="10"/>
          </p:nvPr>
        </p:nvSpPr>
        <p:spPr/>
        <p:txBody>
          <a:bodyPr/>
          <a:lstStyle/>
          <a:p>
            <a:fld id="{C20CEFD8-2997-4C4B-908F-F61AFD3A25B8}" type="datetime1">
              <a:rPr lang="en-US" altLang="zh-TW" smtClean="0">
                <a:solidFill>
                  <a:srgbClr val="B31166"/>
                </a:solidFill>
              </a:rPr>
              <a:t>4/13/2020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10012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3" name="Group 2"/>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863241" y="651691"/>
            <a:ext cx="802121" cy="1323439"/>
          </a:xfrm>
          <a:prstGeom prst="rect">
            <a:avLst/>
          </a:prstGeom>
          <a:noFill/>
        </p:spPr>
        <p:txBody>
          <a:bodyPr wrap="square" rtlCol="0">
            <a:spAutoFit/>
          </a:bodyPr>
          <a:lstStyle/>
          <a:p>
            <a:pPr algn="r" defTabSz="457200"/>
            <a:r>
              <a:rPr lang="en-US" sz="8000" dirty="0">
                <a:solidFill>
                  <a:srgbClr val="B31166">
                    <a:lumMod val="60000"/>
                    <a:lumOff val="40000"/>
                  </a:srgbClr>
                </a:solidFill>
                <a:latin typeface="Arial"/>
                <a:cs typeface="Arial"/>
              </a:rPr>
              <a:t>“</a:t>
            </a:r>
          </a:p>
        </p:txBody>
      </p:sp>
      <p:sp>
        <p:nvSpPr>
          <p:cNvPr id="14" name="TextBox 13"/>
          <p:cNvSpPr txBox="1"/>
          <p:nvPr/>
        </p:nvSpPr>
        <p:spPr bwMode="gray">
          <a:xfrm>
            <a:off x="9425892" y="2900293"/>
            <a:ext cx="825417" cy="1323439"/>
          </a:xfrm>
          <a:prstGeom prst="rect">
            <a:avLst/>
          </a:prstGeom>
          <a:noFill/>
        </p:spPr>
        <p:txBody>
          <a:bodyPr wrap="square" rtlCol="0">
            <a:spAutoFit/>
          </a:bodyPr>
          <a:lstStyle/>
          <a:p>
            <a:pPr algn="r" defTabSz="457200"/>
            <a:r>
              <a:rPr lang="en-US" sz="80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04081" y="927100"/>
            <a:ext cx="8213847" cy="2882179"/>
          </a:xfrm>
        </p:spPr>
        <p:txBody>
          <a:bodyPr anchor="ctr"/>
          <a:lstStyle>
            <a:lvl1pPr>
              <a:defRPr sz="3600"/>
            </a:lvl1pPr>
          </a:lstStyle>
          <a:p>
            <a:r>
              <a:rPr lang="zh-TW" altLang="en-US"/>
              <a:t>按一下以編輯母片標題樣式</a:t>
            </a:r>
            <a:endParaRPr lang="en-US" dirty="0"/>
          </a:p>
        </p:txBody>
      </p:sp>
      <p:sp>
        <p:nvSpPr>
          <p:cNvPr id="17" name="Text Placeholder 3"/>
          <p:cNvSpPr>
            <a:spLocks noGrp="1"/>
          </p:cNvSpPr>
          <p:nvPr>
            <p:ph type="body" sz="half" idx="13"/>
          </p:nvPr>
        </p:nvSpPr>
        <p:spPr bwMode="gray">
          <a:xfrm>
            <a:off x="1849705" y="3809279"/>
            <a:ext cx="7528191"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6" name="Text Placeholder 3"/>
          <p:cNvSpPr>
            <a:spLocks noGrp="1"/>
          </p:cNvSpPr>
          <p:nvPr>
            <p:ph type="body" sz="half" idx="2"/>
          </p:nvPr>
        </p:nvSpPr>
        <p:spPr>
          <a:xfrm>
            <a:off x="1155254" y="5000817"/>
            <a:ext cx="8458231"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4" name="Date Placeholder 3"/>
          <p:cNvSpPr>
            <a:spLocks noGrp="1"/>
          </p:cNvSpPr>
          <p:nvPr>
            <p:ph type="dt" sz="half" idx="10"/>
          </p:nvPr>
        </p:nvSpPr>
        <p:spPr/>
        <p:txBody>
          <a:bodyPr/>
          <a:lstStyle/>
          <a:p>
            <a:fld id="{5875848C-1922-4AC4-A3F5-DA99B5010D35}" type="datetime1">
              <a:rPr lang="en-US" altLang="zh-TW" smtClean="0">
                <a:solidFill>
                  <a:srgbClr val="B31166"/>
                </a:solidFill>
              </a:rPr>
              <a:t>4/13/2020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05992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2117" y="0"/>
            <a:ext cx="12194117"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2057400"/>
            <a:ext cx="8562673" cy="20955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55255" y="5024909"/>
            <a:ext cx="8562672"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1807754-DB5C-4001-BA98-211F1417E4D0}" type="datetime1">
              <a:rPr lang="en-US" altLang="zh-TW" smtClean="0">
                <a:solidFill>
                  <a:srgbClr val="B31166"/>
                </a:solidFill>
              </a:rPr>
              <a:t>4/13/2020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Rectangle 6"/>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810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1155254" y="927100"/>
            <a:ext cx="8564791" cy="709864"/>
          </a:xfrm>
        </p:spPr>
        <p:txBody>
          <a:bodyPr/>
          <a:lstStyle>
            <a:lvl1pPr>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2" name="Text Placeholder 3"/>
          <p:cNvSpPr>
            <a:spLocks noGrp="1"/>
          </p:cNvSpPr>
          <p:nvPr>
            <p:ph type="body" sz="half" idx="15"/>
          </p:nvPr>
        </p:nvSpPr>
        <p:spPr>
          <a:xfrm>
            <a:off x="1155253" y="3147164"/>
            <a:ext cx="3084576"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Text Placeholder 4"/>
          <p:cNvSpPr>
            <a:spLocks noGrp="1"/>
          </p:cNvSpPr>
          <p:nvPr>
            <p:ph type="body" sz="quarter" idx="3"/>
          </p:nvPr>
        </p:nvSpPr>
        <p:spPr>
          <a:xfrm>
            <a:off x="4540819"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Text Placeholder 3"/>
          <p:cNvSpPr>
            <a:spLocks noGrp="1"/>
          </p:cNvSpPr>
          <p:nvPr>
            <p:ph type="body" sz="half" idx="16"/>
          </p:nvPr>
        </p:nvSpPr>
        <p:spPr>
          <a:xfrm>
            <a:off x="4544628" y="3147164"/>
            <a:ext cx="309189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4" name="Text Placeholder 4"/>
          <p:cNvSpPr>
            <a:spLocks noGrp="1"/>
          </p:cNvSpPr>
          <p:nvPr>
            <p:ph type="body" sz="quarter" idx="13"/>
          </p:nvPr>
        </p:nvSpPr>
        <p:spPr>
          <a:xfrm>
            <a:off x="7944856"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4" name="Text Placeholder 3"/>
          <p:cNvSpPr>
            <a:spLocks noGrp="1"/>
          </p:cNvSpPr>
          <p:nvPr>
            <p:ph type="body" sz="half" idx="17"/>
          </p:nvPr>
        </p:nvSpPr>
        <p:spPr>
          <a:xfrm>
            <a:off x="7947914" y="3147164"/>
            <a:ext cx="3088833"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cxnSp>
        <p:nvCxnSpPr>
          <p:cNvPr id="17" name="Straight Connector 16"/>
          <p:cNvCxnSpPr/>
          <p:nvPr/>
        </p:nvCxnSpPr>
        <p:spPr>
          <a:xfrm>
            <a:off x="439270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5B1B34-87F4-42F7-952C-7C0F761F9415}" type="datetime1">
              <a:rPr lang="en-US" altLang="zh-TW" smtClean="0">
                <a:solidFill>
                  <a:srgbClr val="B31166"/>
                </a:solidFill>
              </a:rPr>
              <a:t>4/13/2020</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4938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1155253" y="927100"/>
            <a:ext cx="8460347" cy="709864"/>
          </a:xfrm>
        </p:spPr>
        <p:txBody>
          <a:bodyPr/>
          <a:lstStyle>
            <a:lvl1pPr>
              <a:defRPr sz="3200"/>
            </a:lvl1pPr>
          </a:lstStyle>
          <a:p>
            <a:r>
              <a:rPr lang="zh-TW" altLang="en-US"/>
              <a:t>按一下以編輯母片標題樣式</a:t>
            </a:r>
            <a:endParaRPr lang="en-US" dirty="0"/>
          </a:p>
        </p:txBody>
      </p:sp>
      <p:sp>
        <p:nvSpPr>
          <p:cNvPr id="3" name="Text Placeholder 2"/>
          <p:cNvSpPr>
            <a:spLocks noGrp="1"/>
          </p:cNvSpPr>
          <p:nvPr>
            <p:ph type="body" idx="1"/>
          </p:nvPr>
        </p:nvSpPr>
        <p:spPr>
          <a:xfrm>
            <a:off x="1155253" y="4179596"/>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2" name="Picture Placeholder 2"/>
          <p:cNvSpPr>
            <a:spLocks noGrp="1" noChangeAspect="1"/>
          </p:cNvSpPr>
          <p:nvPr>
            <p:ph type="pic" idx="15"/>
          </p:nvPr>
        </p:nvSpPr>
        <p:spPr>
          <a:xfrm>
            <a:off x="1358740"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3" name="Text Placeholder 3"/>
          <p:cNvSpPr>
            <a:spLocks noGrp="1"/>
          </p:cNvSpPr>
          <p:nvPr>
            <p:ph type="body" sz="half" idx="18"/>
          </p:nvPr>
        </p:nvSpPr>
        <p:spPr>
          <a:xfrm>
            <a:off x="1155252" y="4837559"/>
            <a:ext cx="3084576"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Text Placeholder 4"/>
          <p:cNvSpPr>
            <a:spLocks noGrp="1"/>
          </p:cNvSpPr>
          <p:nvPr>
            <p:ph type="body" sz="quarter" idx="3"/>
          </p:nvPr>
        </p:nvSpPr>
        <p:spPr>
          <a:xfrm>
            <a:off x="4548167" y="4179595"/>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38" name="Picture Placeholder 2"/>
          <p:cNvSpPr>
            <a:spLocks noGrp="1" noChangeAspect="1"/>
          </p:cNvSpPr>
          <p:nvPr>
            <p:ph type="pic" idx="21"/>
          </p:nvPr>
        </p:nvSpPr>
        <p:spPr>
          <a:xfrm>
            <a:off x="473758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4548167" y="484820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4" name="Text Placeholder 4"/>
          <p:cNvSpPr>
            <a:spLocks noGrp="1"/>
          </p:cNvSpPr>
          <p:nvPr>
            <p:ph type="body" sz="quarter" idx="13"/>
          </p:nvPr>
        </p:nvSpPr>
        <p:spPr>
          <a:xfrm>
            <a:off x="7944856" y="4179596"/>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39" name="Picture Placeholder 2"/>
          <p:cNvSpPr>
            <a:spLocks noGrp="1" noChangeAspect="1"/>
          </p:cNvSpPr>
          <p:nvPr>
            <p:ph type="pic" idx="22"/>
          </p:nvPr>
        </p:nvSpPr>
        <p:spPr>
          <a:xfrm>
            <a:off x="814485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7944856" y="4837559"/>
            <a:ext cx="309189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cxnSp>
        <p:nvCxnSpPr>
          <p:cNvPr id="40" name="Straight Connector 39"/>
          <p:cNvCxnSpPr/>
          <p:nvPr/>
        </p:nvCxnSpPr>
        <p:spPr>
          <a:xfrm>
            <a:off x="4386692"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79936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EEA9386-1699-4A85-A387-9B38043CC355}" type="datetime1">
              <a:rPr lang="en-US" altLang="zh-TW" smtClean="0">
                <a:solidFill>
                  <a:srgbClr val="B31166"/>
                </a:solidFill>
              </a:rPr>
              <a:t>4/13/2020</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96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nchorCtr="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10161735" y="6387911"/>
            <a:ext cx="1320799" cy="228659"/>
          </a:xfrm>
        </p:spPr>
        <p:txBody>
          <a:bodyPr/>
          <a:lstStyle/>
          <a:p>
            <a:fld id="{4A90BE2A-98BD-455E-B24B-B3E060AA5AC3}" type="datetime1">
              <a:rPr lang="en-US" altLang="zh-TW" smtClean="0">
                <a:solidFill>
                  <a:srgbClr val="B31166"/>
                </a:solidFill>
              </a:rPr>
              <a:t>4/13/2020</a:t>
            </a:fld>
            <a:endParaRPr lang="en-US" dirty="0">
              <a:solidFill>
                <a:srgbClr val="B31166"/>
              </a:solidFill>
            </a:endParaRPr>
          </a:p>
        </p:txBody>
      </p:sp>
      <p:sp>
        <p:nvSpPr>
          <p:cNvPr id="5" name="Footer Placeholder 4"/>
          <p:cNvSpPr>
            <a:spLocks noGrp="1"/>
          </p:cNvSpPr>
          <p:nvPr>
            <p:ph type="ftr" sz="quarter" idx="11"/>
          </p:nvPr>
        </p:nvSpPr>
        <p:spPr>
          <a:xfrm>
            <a:off x="688178" y="6387910"/>
            <a:ext cx="5146393" cy="228660"/>
          </a:xfrm>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511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7" name="Group 6"/>
          <p:cNvGrpSpPr/>
          <p:nvPr/>
        </p:nvGrpSpPr>
        <p:grpSpPr>
          <a:xfrm>
            <a:off x="-2117" y="0"/>
            <a:ext cx="1216056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553157" y="402165"/>
            <a:ext cx="6147420"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2731745" y="1211129"/>
            <a:ext cx="5995993" cy="4435745"/>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12192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8233237" y="1447799"/>
            <a:ext cx="1484688" cy="4572001"/>
          </a:xfrm>
        </p:spPr>
        <p:txBody>
          <a:bodyPr vert="eaVert" anchor="ctr" anchorCtr="0"/>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55651" y="1447799"/>
            <a:ext cx="5889248" cy="4572001"/>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AD2F9FF-C6CA-4970-AEDC-EB111F790CE3}" type="datetime1">
              <a:rPr lang="en-US" altLang="zh-TW" smtClean="0">
                <a:solidFill>
                  <a:srgbClr val="B31166"/>
                </a:solidFill>
              </a:rPr>
              <a:t>4/13/2020</a:t>
            </a:fld>
            <a:endParaRPr lang="en-US" dirty="0">
              <a:solidFill>
                <a:srgbClr val="B31166"/>
              </a:solidFill>
            </a:endParaRPr>
          </a:p>
        </p:txBody>
      </p:sp>
      <p:sp>
        <p:nvSpPr>
          <p:cNvPr id="5" name="Footer Placeholder 4"/>
          <p:cNvSpPr>
            <a:spLocks noGrp="1"/>
          </p:cNvSpPr>
          <p:nvPr>
            <p:ph type="ftr" sz="quarter" idx="11"/>
          </p:nvPr>
        </p:nvSpPr>
        <p:spPr>
          <a:xfrm>
            <a:off x="718062" y="6365498"/>
            <a:ext cx="5146393" cy="228660"/>
          </a:xfrm>
        </p:spPr>
        <p:txBody>
          <a:bodyPr/>
          <a:lstStyle/>
          <a:p>
            <a:r>
              <a:rPr lang="en-US">
                <a:solidFill>
                  <a:srgbClr val="B31166"/>
                </a:solidFill>
              </a:rPr>
              <a:t>
              </a:t>
            </a:r>
            <a:endParaRPr lang="en-US" dirty="0">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043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p:spPr>
        <p:txBody>
          <a:bodyPr anchor="ctr"/>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52C0DC1-8803-4CF9-B672-471D23C4FCCE}" type="datetime1">
              <a:rPr lang="en-US" altLang="zh-TW" smtClean="0">
                <a:solidFill>
                  <a:srgbClr val="B31166"/>
                </a:solidFill>
              </a:rPr>
              <a:t>4/13/2020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267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7" name="Group 6"/>
          <p:cNvGrpSpPr/>
          <p:nvPr/>
        </p:nvGrpSpPr>
        <p:grpSpPr>
          <a:xfrm>
            <a:off x="-2117" y="0"/>
            <a:ext cx="12194117"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70045" y="2257588"/>
            <a:ext cx="4120896" cy="3020344"/>
          </a:xfrm>
        </p:spPr>
        <p:txBody>
          <a:bodyPr anchor="ct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79DC4BB-C8F2-4C55-B8D7-4475A9230A2B}" type="datetime1">
              <a:rPr lang="en-US" altLang="zh-TW" smtClean="0">
                <a:solidFill>
                  <a:srgbClr val="B31166"/>
                </a:solidFill>
              </a:rPr>
              <a:t>4/13/2020</a:t>
            </a:fld>
            <a:endParaRPr lang="en-US" dirty="0">
              <a:solidFill>
                <a:srgbClr val="B31166"/>
              </a:solidFill>
            </a:endParaRPr>
          </a:p>
        </p:txBody>
      </p:sp>
      <p:sp>
        <p:nvSpPr>
          <p:cNvPr id="5" name="Footer Placeholder 4"/>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8" name="Rectangle 7"/>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296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zh-TW" altLang="en-US"/>
              <a:t>按一下以編輯母片標題樣式</a:t>
            </a:r>
            <a:endParaRPr lang="en-US" dirty="0"/>
          </a:p>
        </p:txBody>
      </p:sp>
      <p:sp>
        <p:nvSpPr>
          <p:cNvPr id="3" name="Content Placeholder 2"/>
          <p:cNvSpPr>
            <a:spLocks noGrp="1"/>
          </p:cNvSpPr>
          <p:nvPr>
            <p:ph sz="half" idx="1"/>
          </p:nvPr>
        </p:nvSpPr>
        <p:spPr>
          <a:xfrm>
            <a:off x="1155253" y="2489201"/>
            <a:ext cx="4849307" cy="35306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7441" y="2489203"/>
            <a:ext cx="4849307" cy="353060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FC97384-002D-48B1-89AD-39042799E554}" type="datetime1">
              <a:rPr lang="en-US" altLang="zh-TW" smtClean="0">
                <a:solidFill>
                  <a:srgbClr val="B31166"/>
                </a:solidFill>
              </a:rPr>
              <a:t>4/13/2020</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7" name="Slide Number Placeholder 6"/>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35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55253" y="3248491"/>
            <a:ext cx="4849307" cy="2771311"/>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87441" y="3245836"/>
            <a:ext cx="4849307" cy="277396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016F2728-86F6-4AD7-B03C-228A2ECA6542}" type="datetime1">
              <a:rPr lang="en-US" altLang="zh-TW" smtClean="0">
                <a:solidFill>
                  <a:srgbClr val="B31166"/>
                </a:solidFill>
              </a:rPr>
              <a:t>4/13/2020</a:t>
            </a:fld>
            <a:endParaRPr lang="en-US" dirty="0">
              <a:solidFill>
                <a:srgbClr val="B31166"/>
              </a:solidFill>
            </a:endParaRPr>
          </a:p>
        </p:txBody>
      </p:sp>
      <p:sp>
        <p:nvSpPr>
          <p:cNvPr id="8" name="Footer Placeholder 7"/>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9" name="Slide Number Placeholder 8"/>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223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FCF416A-3147-4540-84B3-5F55B6D3268F}" type="datetime1">
              <a:rPr lang="en-US" altLang="zh-TW" smtClean="0">
                <a:solidFill>
                  <a:srgbClr val="B31166"/>
                </a:solidFill>
              </a:rPr>
              <a:t>4/13/2020</a:t>
            </a:fld>
            <a:endParaRPr lang="en-US" dirty="0">
              <a:solidFill>
                <a:srgbClr val="B31166"/>
              </a:solidFill>
            </a:endParaRPr>
          </a:p>
        </p:txBody>
      </p:sp>
      <p:sp>
        <p:nvSpPr>
          <p:cNvPr id="4" name="Footer Placeholder 3"/>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83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C65C3A6-C626-43B4-8D4D-9E99CD5757CE}" type="datetime1">
              <a:rPr lang="en-US" altLang="zh-TW" smtClean="0">
                <a:solidFill>
                  <a:srgbClr val="B31166"/>
                </a:solidFill>
              </a:rPr>
              <a:t>4/13/2020</a:t>
            </a:fld>
            <a:endParaRPr lang="en-US" dirty="0">
              <a:solidFill>
                <a:srgbClr val="B31166"/>
              </a:solidFill>
            </a:endParaRPr>
          </a:p>
        </p:txBody>
      </p:sp>
      <p:sp>
        <p:nvSpPr>
          <p:cNvPr id="3" name="Footer Placeholder 2"/>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4" name="Slide Number Placeholder 3"/>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7529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3" y="1447800"/>
            <a:ext cx="3616787" cy="1495588"/>
          </a:xfrm>
        </p:spPr>
        <p:txBody>
          <a:bodyPr anchor="b"/>
          <a:lstStyle>
            <a:lvl1pPr algn="l">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6091903" y="1447800"/>
            <a:ext cx="4843800" cy="4572000"/>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bwMode="gray">
          <a:xfrm>
            <a:off x="1155256" y="3086846"/>
            <a:ext cx="3616785"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A77B4C34-1388-4173-A332-3DC1323B155E}" type="datetime1">
              <a:rPr lang="en-US" altLang="zh-TW" smtClean="0">
                <a:solidFill>
                  <a:srgbClr val="B31166"/>
                </a:solidFill>
              </a:rPr>
              <a:t>4/13/2020</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9" name="Rectangle 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9052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2117" y="0"/>
            <a:ext cx="12194117"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1155254" y="1381390"/>
            <a:ext cx="3982785" cy="157480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55254" y="3086100"/>
            <a:ext cx="3982785"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8FA4E5BC-A593-4E0C-81CB-6BAAD90EEABD}" type="datetime1">
              <a:rPr lang="en-US" altLang="zh-TW" smtClean="0">
                <a:solidFill>
                  <a:srgbClr val="B31166"/>
                </a:solidFill>
              </a:rPr>
              <a:t>4/13/2020</a:t>
            </a:fld>
            <a:endParaRPr lang="en-US" dirty="0">
              <a:solidFill>
                <a:srgbClr val="B31166"/>
              </a:solidFill>
            </a:endParaRPr>
          </a:p>
        </p:txBody>
      </p:sp>
      <p:sp>
        <p:nvSpPr>
          <p:cNvPr id="6" name="Footer Placeholder 5"/>
          <p:cNvSpPr>
            <a:spLocks noGrp="1"/>
          </p:cNvSpPr>
          <p:nvPr>
            <p:ph type="ftr" sz="quarter" idx="11"/>
          </p:nvPr>
        </p:nvSpPr>
        <p:spPr/>
        <p:txBody>
          <a:bodyPr/>
          <a:lstStyle/>
          <a:p>
            <a:r>
              <a:rPr lang="en-US">
                <a:solidFill>
                  <a:srgbClr val="B31166"/>
                </a:solidFill>
              </a:rPr>
              <a:t>
              </a:t>
            </a:r>
            <a:endParaRPr lang="en-US" dirty="0">
              <a:solidFill>
                <a:srgbClr val="B31166"/>
              </a:solidFill>
            </a:endParaRPr>
          </a:p>
        </p:txBody>
      </p:sp>
      <p:sp>
        <p:nvSpPr>
          <p:cNvPr id="10" name="Rectangle 9"/>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10238155" y="295731"/>
            <a:ext cx="1055077" cy="767687"/>
          </a:xfrm>
          <a:prstGeom prst="rect">
            <a:avLst/>
          </a:prstGeom>
        </p:spPr>
        <p:txBody>
          <a:bodyPr/>
          <a:lstStyle>
            <a:lvl1pPr algn="ctr">
              <a:defRPr sz="2800"/>
            </a:lvl1pPr>
          </a:lstStyle>
          <a:p>
            <a:fld id="{D57F1E4F-1CFF-5643-939E-217C01CDF56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657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117" y="0"/>
            <a:ext cx="12194117"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1155253" y="927100"/>
            <a:ext cx="8460347" cy="709865"/>
          </a:xfrm>
          <a:prstGeom prst="rect">
            <a:avLst/>
          </a:prstGeom>
        </p:spPr>
        <p:txBody>
          <a:bodyPr vert="horz" lIns="91440" tIns="45720" rIns="91440" bIns="45720" rtlCol="0" anchor="ctr">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52509" y="2489200"/>
            <a:ext cx="8460347" cy="35306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099258" y="6365499"/>
            <a:ext cx="1320799" cy="228659"/>
          </a:xfrm>
          <a:prstGeom prst="rect">
            <a:avLst/>
          </a:prstGeom>
        </p:spPr>
        <p:txBody>
          <a:bodyPr vert="horz" lIns="91440" tIns="45720" rIns="91440" bIns="45720" rtlCol="0" anchor="b"/>
          <a:lstStyle>
            <a:lvl1pPr algn="r">
              <a:defRPr sz="900" b="1" i="0">
                <a:solidFill>
                  <a:schemeClr val="accent1"/>
                </a:solidFill>
              </a:defRPr>
            </a:lvl1pPr>
          </a:lstStyle>
          <a:p>
            <a:pPr defTabSz="457200"/>
            <a:fld id="{9C7C987A-951F-4F9C-ABC1-CB0D00343357}" type="datetime1">
              <a:rPr lang="en-US" altLang="zh-TW" smtClean="0">
                <a:solidFill>
                  <a:srgbClr val="B31166"/>
                </a:solidFill>
              </a:rPr>
              <a:t>4/13/2020</a:t>
            </a:fld>
            <a:endParaRPr lang="en-US" dirty="0">
              <a:solidFill>
                <a:srgbClr val="B31166"/>
              </a:solidFill>
            </a:endParaRPr>
          </a:p>
        </p:txBody>
      </p:sp>
      <p:sp>
        <p:nvSpPr>
          <p:cNvPr id="5" name="Footer Placeholder 4"/>
          <p:cNvSpPr>
            <a:spLocks noGrp="1"/>
          </p:cNvSpPr>
          <p:nvPr>
            <p:ph type="ftr" sz="quarter" idx="3"/>
          </p:nvPr>
        </p:nvSpPr>
        <p:spPr>
          <a:xfrm>
            <a:off x="787792" y="6365497"/>
            <a:ext cx="5146393" cy="228660"/>
          </a:xfrm>
          <a:prstGeom prst="rect">
            <a:avLst/>
          </a:prstGeom>
        </p:spPr>
        <p:txBody>
          <a:bodyPr vert="horz" lIns="91440" tIns="45720" rIns="91440" bIns="45720" rtlCol="0" anchor="b"/>
          <a:lstStyle>
            <a:lvl1pPr algn="l">
              <a:defRPr sz="900" b="1" i="0">
                <a:solidFill>
                  <a:schemeClr val="accent1"/>
                </a:solidFill>
              </a:defRPr>
            </a:lvl1pPr>
          </a:lstStyle>
          <a:p>
            <a:pPr defTabSz="457200"/>
            <a:r>
              <a:rPr lang="en-US">
                <a:solidFill>
                  <a:srgbClr val="B31166"/>
                </a:solidFill>
              </a:rPr>
              <a:t>
              </a:t>
            </a:r>
            <a:endParaRPr lang="en-US" dirty="0">
              <a:solidFill>
                <a:srgbClr val="B31166"/>
              </a:solidFill>
            </a:endParaRPr>
          </a:p>
        </p:txBody>
      </p:sp>
      <p:sp>
        <p:nvSpPr>
          <p:cNvPr id="26" name="Rectangle 25"/>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155" y="295731"/>
            <a:ext cx="1055077" cy="767687"/>
          </a:xfrm>
          <a:prstGeom prst="rect">
            <a:avLst/>
          </a:prstGeom>
        </p:spPr>
        <p:txBody>
          <a:bodyPr anchor="b"/>
          <a:lstStyle>
            <a:lvl1pPr algn="ctr">
              <a:defRPr sz="2800">
                <a:solidFill>
                  <a:schemeClr val="bg1"/>
                </a:solidFill>
              </a:defRPr>
            </a:lvl1pPr>
          </a:lstStyle>
          <a:p>
            <a:pPr defTabSz="457200"/>
            <a:fld id="{D57F1E4F-1CFF-5643-939E-217C01CDF565}"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639122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25.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7.xm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10.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19.png"/><Relationship Id="rId14"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35.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9.xml"/><Relationship Id="rId16"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36.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35.png"/><Relationship Id="rId10" Type="http://schemas.openxmlformats.org/officeDocument/2006/relationships/image" Target="../media/image62.png"/><Relationship Id="rId4" Type="http://schemas.openxmlformats.org/officeDocument/2006/relationships/image" Target="../media/image37.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5.png"/><Relationship Id="rId11" Type="http://schemas.microsoft.com/office/2007/relationships/hdphoto" Target="../media/hdphoto2.wdp"/><Relationship Id="rId5" Type="http://schemas.openxmlformats.org/officeDocument/2006/relationships/image" Target="../media/image74.png"/><Relationship Id="rId10" Type="http://schemas.openxmlformats.org/officeDocument/2006/relationships/image" Target="../media/image78.png"/><Relationship Id="rId4" Type="http://schemas.openxmlformats.org/officeDocument/2006/relationships/image" Target="../media/image73.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7.png"/><Relationship Id="rId21" Type="http://schemas.openxmlformats.org/officeDocument/2006/relationships/image" Target="../media/image102.png"/><Relationship Id="rId7" Type="http://schemas.openxmlformats.org/officeDocument/2006/relationships/image" Target="../media/image89.png"/><Relationship Id="rId12" Type="http://schemas.openxmlformats.org/officeDocument/2006/relationships/image" Target="../media/image93.png"/><Relationship Id="rId17" Type="http://schemas.openxmlformats.org/officeDocument/2006/relationships/image" Target="../media/image98.png"/><Relationship Id="rId2" Type="http://schemas.openxmlformats.org/officeDocument/2006/relationships/notesSlide" Target="../notesSlides/notesSlide15.xml"/><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92.png"/><Relationship Id="rId5" Type="http://schemas.openxmlformats.org/officeDocument/2006/relationships/image" Target="../media/image2.png"/><Relationship Id="rId15" Type="http://schemas.openxmlformats.org/officeDocument/2006/relationships/image" Target="../media/image96.png"/><Relationship Id="rId10" Type="http://schemas.openxmlformats.org/officeDocument/2006/relationships/image" Target="../media/image90.jpeg"/><Relationship Id="rId19" Type="http://schemas.openxmlformats.org/officeDocument/2006/relationships/image" Target="../media/image100.png"/><Relationship Id="rId4" Type="http://schemas.openxmlformats.org/officeDocument/2006/relationships/image" Target="../media/image88.png"/><Relationship Id="rId9" Type="http://schemas.openxmlformats.org/officeDocument/2006/relationships/image" Target="../media/image91.png"/><Relationship Id="rId14" Type="http://schemas.openxmlformats.org/officeDocument/2006/relationships/image" Target="../media/image95.png"/><Relationship Id="rId22" Type="http://schemas.openxmlformats.org/officeDocument/2006/relationships/image" Target="../media/image10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8.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1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6313471" y="4443244"/>
            <a:ext cx="5678261" cy="2110659"/>
          </a:xfrm>
        </p:spPr>
        <p:txBody>
          <a:bodyPr>
            <a:normAutofit/>
          </a:bodyPr>
          <a:lstStyle/>
          <a:p>
            <a:r>
              <a:rPr lang="en-US" altLang="zh-TW" sz="2400" dirty="0">
                <a:solidFill>
                  <a:schemeClr val="tx1"/>
                </a:solidFill>
              </a:rPr>
              <a:t>ADVISOR: JIA-LING, KOH</a:t>
            </a:r>
          </a:p>
          <a:p>
            <a:r>
              <a:rPr lang="en-US" altLang="zh-TW" sz="2400" dirty="0">
                <a:solidFill>
                  <a:schemeClr val="tx1"/>
                </a:solidFill>
              </a:rPr>
              <a:t>SOURCE:</a:t>
            </a:r>
            <a:r>
              <a:rPr lang="en-US" altLang="zh-TW" sz="2400" dirty="0"/>
              <a:t>  </a:t>
            </a:r>
            <a:r>
              <a:rPr lang="en-US" altLang="zh-TW" sz="2400" dirty="0">
                <a:solidFill>
                  <a:schemeClr val="tx1"/>
                </a:solidFill>
              </a:rPr>
              <a:t>CIKM ’19</a:t>
            </a:r>
          </a:p>
          <a:p>
            <a:r>
              <a:rPr lang="en-US" altLang="zh-TW" sz="2400" dirty="0">
                <a:solidFill>
                  <a:schemeClr val="tx1"/>
                </a:solidFill>
              </a:rPr>
              <a:t>SPEAKER: </a:t>
            </a:r>
            <a:r>
              <a:rPr lang="zh-TW" altLang="en-US" sz="2400" dirty="0">
                <a:solidFill>
                  <a:schemeClr val="tx1"/>
                </a:solidFill>
              </a:rPr>
              <a:t> </a:t>
            </a:r>
            <a:r>
              <a:rPr lang="en-US" altLang="zh-TW" sz="2400" dirty="0" err="1">
                <a:solidFill>
                  <a:schemeClr val="tx1"/>
                </a:solidFill>
              </a:rPr>
              <a:t>kuan-yu</a:t>
            </a:r>
            <a:r>
              <a:rPr lang="en-US" altLang="zh-TW" sz="2400" dirty="0">
                <a:solidFill>
                  <a:schemeClr val="tx1"/>
                </a:solidFill>
              </a:rPr>
              <a:t>, sheng</a:t>
            </a:r>
          </a:p>
          <a:p>
            <a:r>
              <a:rPr lang="en-US" altLang="zh-TW" sz="2400" dirty="0">
                <a:solidFill>
                  <a:schemeClr val="tx1"/>
                </a:solidFill>
              </a:rPr>
              <a:t>DATE: 2020/04/13</a:t>
            </a:r>
            <a:endParaRPr lang="zh-TW" altLang="en-US" sz="2800" dirty="0">
              <a:solidFill>
                <a:schemeClr val="tx1"/>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cap="all">
                <a:solidFill>
                  <a:prstClr val="black"/>
                </a:solidFill>
              </a:rPr>
              <a:pPr/>
              <a:t>1</a:t>
            </a:fld>
            <a:endParaRPr lang="en-US" cap="all" dirty="0">
              <a:solidFill>
                <a:prstClr val="black"/>
              </a:solidFill>
            </a:endParaRPr>
          </a:p>
        </p:txBody>
      </p:sp>
      <p:sp>
        <p:nvSpPr>
          <p:cNvPr id="2" name="矩形 1">
            <a:extLst>
              <a:ext uri="{FF2B5EF4-FFF2-40B4-BE49-F238E27FC236}">
                <a16:creationId xmlns:a16="http://schemas.microsoft.com/office/drawing/2014/main" id="{DA527F48-0C28-408F-82CD-ED0ED8BC3C98}"/>
              </a:ext>
            </a:extLst>
          </p:cNvPr>
          <p:cNvSpPr/>
          <p:nvPr/>
        </p:nvSpPr>
        <p:spPr>
          <a:xfrm>
            <a:off x="995841" y="1783835"/>
            <a:ext cx="10297391" cy="1938992"/>
          </a:xfrm>
          <a:prstGeom prst="rect">
            <a:avLst/>
          </a:prstGeom>
        </p:spPr>
        <p:txBody>
          <a:bodyPr wrap="square">
            <a:spAutoFit/>
          </a:bodyPr>
          <a:lstStyle/>
          <a:p>
            <a:pPr algn="ctr"/>
            <a:r>
              <a:rPr lang="en-US" altLang="zh-TW" sz="4000" dirty="0">
                <a:solidFill>
                  <a:srgbClr val="0A8CA6"/>
                </a:solidFill>
              </a:rPr>
              <a:t>Order-free Medicine Combination Prediction with Graph</a:t>
            </a:r>
          </a:p>
          <a:p>
            <a:pPr algn="ctr"/>
            <a:r>
              <a:rPr lang="en-US" altLang="zh-TW" sz="4000" dirty="0">
                <a:solidFill>
                  <a:srgbClr val="0A8CA6"/>
                </a:solidFill>
              </a:rPr>
              <a:t>Convolutional Reinforcement Learning</a:t>
            </a:r>
            <a:endParaRPr lang="zh-TW" altLang="en-US" sz="4000" dirty="0">
              <a:solidFill>
                <a:srgbClr val="0A8CA6"/>
              </a:solidFill>
            </a:endParaRPr>
          </a:p>
        </p:txBody>
      </p:sp>
    </p:spTree>
    <p:extLst>
      <p:ext uri="{BB962C8B-B14F-4D97-AF65-F5344CB8AC3E}">
        <p14:creationId xmlns:p14="http://schemas.microsoft.com/office/powerpoint/2010/main" val="316467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17" name="矩形 16">
            <a:extLst>
              <a:ext uri="{FF2B5EF4-FFF2-40B4-BE49-F238E27FC236}">
                <a16:creationId xmlns:a16="http://schemas.microsoft.com/office/drawing/2014/main" id="{CD4D8DB0-FBDA-4BFA-9B6C-903805710FCD}"/>
              </a:ext>
            </a:extLst>
          </p:cNvPr>
          <p:cNvSpPr/>
          <p:nvPr/>
        </p:nvSpPr>
        <p:spPr>
          <a:xfrm>
            <a:off x="4054024" y="1175299"/>
            <a:ext cx="4674678" cy="461665"/>
          </a:xfrm>
          <a:prstGeom prst="rect">
            <a:avLst/>
          </a:prstGeom>
        </p:spPr>
        <p:txBody>
          <a:bodyPr wrap="none">
            <a:spAutoFit/>
          </a:bodyPr>
          <a:lstStyle/>
          <a:p>
            <a:r>
              <a:rPr lang="en-US" altLang="zh-TW" sz="2400" b="1" dirty="0">
                <a:solidFill>
                  <a:srgbClr val="00B050"/>
                </a:solidFill>
              </a:rPr>
              <a:t>Patient representation module</a:t>
            </a:r>
            <a:endParaRPr lang="zh-TW" altLang="en-US" sz="2400" b="1" dirty="0">
              <a:solidFill>
                <a:srgbClr val="00B050"/>
              </a:solidFill>
            </a:endParaRPr>
          </a:p>
        </p:txBody>
      </p:sp>
      <p:sp>
        <p:nvSpPr>
          <p:cNvPr id="55" name="矩形 54">
            <a:extLst>
              <a:ext uri="{FF2B5EF4-FFF2-40B4-BE49-F238E27FC236}">
                <a16:creationId xmlns:a16="http://schemas.microsoft.com/office/drawing/2014/main" id="{CB353A03-E119-48B7-9BEF-3AD77B37D4BD}"/>
              </a:ext>
            </a:extLst>
          </p:cNvPr>
          <p:cNvSpPr/>
          <p:nvPr/>
        </p:nvSpPr>
        <p:spPr>
          <a:xfrm>
            <a:off x="1154627" y="1885164"/>
            <a:ext cx="9587881"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2000" dirty="0"/>
              <a:t>Example of converting sequence code into embedding representation : </a:t>
            </a:r>
            <a:endParaRPr lang="zh-TW" altLang="en-US" sz="2000" dirty="0"/>
          </a:p>
        </p:txBody>
      </p:sp>
      <p:sp>
        <p:nvSpPr>
          <p:cNvPr id="56" name="文字方塊 55">
            <a:extLst>
              <a:ext uri="{FF2B5EF4-FFF2-40B4-BE49-F238E27FC236}">
                <a16:creationId xmlns:a16="http://schemas.microsoft.com/office/drawing/2014/main" id="{E0FD9F47-FA78-4239-86F1-20502268A9AE}"/>
              </a:ext>
            </a:extLst>
          </p:cNvPr>
          <p:cNvSpPr txBox="1"/>
          <p:nvPr/>
        </p:nvSpPr>
        <p:spPr>
          <a:xfrm>
            <a:off x="1776957" y="2735493"/>
            <a:ext cx="2785821" cy="369332"/>
          </a:xfrm>
          <a:prstGeom prst="rect">
            <a:avLst/>
          </a:prstGeom>
          <a:noFill/>
        </p:spPr>
        <p:txBody>
          <a:bodyPr wrap="square" rtlCol="0">
            <a:spAutoFit/>
          </a:bodyPr>
          <a:lstStyle/>
          <a:p>
            <a:r>
              <a:rPr lang="en-US" altLang="zh-TW" dirty="0">
                <a:latin typeface="LinLibertineT"/>
              </a:rPr>
              <a:t>: { “1125”, “v433”, “v4581” }</a:t>
            </a:r>
            <a:endParaRPr lang="zh-TW" altLang="en-US" dirty="0"/>
          </a:p>
        </p:txBody>
      </p:sp>
      <p:pic>
        <p:nvPicPr>
          <p:cNvPr id="57" name="圖片 56">
            <a:extLst>
              <a:ext uri="{FF2B5EF4-FFF2-40B4-BE49-F238E27FC236}">
                <a16:creationId xmlns:a16="http://schemas.microsoft.com/office/drawing/2014/main" id="{365714F1-B83C-43EA-8964-916625FC4B35}"/>
              </a:ext>
            </a:extLst>
          </p:cNvPr>
          <p:cNvPicPr>
            <a:picLocks noChangeAspect="1"/>
          </p:cNvPicPr>
          <p:nvPr/>
        </p:nvPicPr>
        <p:blipFill>
          <a:blip r:embed="rId3"/>
          <a:stretch>
            <a:fillRect/>
          </a:stretch>
        </p:blipFill>
        <p:spPr>
          <a:xfrm>
            <a:off x="1338746" y="2735493"/>
            <a:ext cx="438211" cy="371527"/>
          </a:xfrm>
          <a:prstGeom prst="rect">
            <a:avLst/>
          </a:prstGeom>
        </p:spPr>
      </p:pic>
      <p:sp>
        <p:nvSpPr>
          <p:cNvPr id="58" name="箭號: 向右 57">
            <a:extLst>
              <a:ext uri="{FF2B5EF4-FFF2-40B4-BE49-F238E27FC236}">
                <a16:creationId xmlns:a16="http://schemas.microsoft.com/office/drawing/2014/main" id="{EEE32ACD-A277-4856-A30C-4469858557BC}"/>
              </a:ext>
            </a:extLst>
          </p:cNvPr>
          <p:cNvSpPr/>
          <p:nvPr/>
        </p:nvSpPr>
        <p:spPr>
          <a:xfrm>
            <a:off x="4956464" y="2735493"/>
            <a:ext cx="1766454" cy="369332"/>
          </a:xfrm>
          <a:prstGeom prst="rightArrow">
            <a:avLst/>
          </a:prstGeom>
          <a:solidFill>
            <a:srgbClr val="A9ECF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Bag-of-word</a:t>
            </a:r>
            <a:endParaRPr lang="zh-TW" altLang="en-US" dirty="0">
              <a:solidFill>
                <a:schemeClr val="tx1"/>
              </a:solidFill>
            </a:endParaRPr>
          </a:p>
        </p:txBody>
      </p:sp>
      <p:pic>
        <p:nvPicPr>
          <p:cNvPr id="60" name="圖片 59">
            <a:extLst>
              <a:ext uri="{FF2B5EF4-FFF2-40B4-BE49-F238E27FC236}">
                <a16:creationId xmlns:a16="http://schemas.microsoft.com/office/drawing/2014/main" id="{01FECB40-B0C9-488A-80C1-378955A620BC}"/>
              </a:ext>
            </a:extLst>
          </p:cNvPr>
          <p:cNvPicPr>
            <a:picLocks noChangeAspect="1"/>
          </p:cNvPicPr>
          <p:nvPr/>
        </p:nvPicPr>
        <p:blipFill>
          <a:blip r:embed="rId4"/>
          <a:stretch>
            <a:fillRect/>
          </a:stretch>
        </p:blipFill>
        <p:spPr>
          <a:xfrm>
            <a:off x="1338746" y="3596470"/>
            <a:ext cx="1582299" cy="341137"/>
          </a:xfrm>
          <a:prstGeom prst="rect">
            <a:avLst/>
          </a:prstGeom>
        </p:spPr>
      </p:pic>
      <p:grpSp>
        <p:nvGrpSpPr>
          <p:cNvPr id="62" name="群組 61">
            <a:extLst>
              <a:ext uri="{FF2B5EF4-FFF2-40B4-BE49-F238E27FC236}">
                <a16:creationId xmlns:a16="http://schemas.microsoft.com/office/drawing/2014/main" id="{CBD63DE2-9090-46F5-ABB3-FB40F7EFB7AE}"/>
              </a:ext>
            </a:extLst>
          </p:cNvPr>
          <p:cNvGrpSpPr/>
          <p:nvPr/>
        </p:nvGrpSpPr>
        <p:grpSpPr>
          <a:xfrm>
            <a:off x="7041334" y="2681141"/>
            <a:ext cx="3025498" cy="468833"/>
            <a:chOff x="7041334" y="2681141"/>
            <a:chExt cx="3025498" cy="468833"/>
          </a:xfrm>
        </p:grpSpPr>
        <p:sp>
          <p:nvSpPr>
            <p:cNvPr id="59" name="矩形 58">
              <a:extLst>
                <a:ext uri="{FF2B5EF4-FFF2-40B4-BE49-F238E27FC236}">
                  <a16:creationId xmlns:a16="http://schemas.microsoft.com/office/drawing/2014/main" id="{AA0F8056-3398-463E-BCDF-D3951AADC44D}"/>
                </a:ext>
              </a:extLst>
            </p:cNvPr>
            <p:cNvSpPr/>
            <p:nvPr/>
          </p:nvSpPr>
          <p:spPr>
            <a:xfrm>
              <a:off x="7548194" y="2780642"/>
              <a:ext cx="2518638" cy="369332"/>
            </a:xfrm>
            <a:prstGeom prst="rect">
              <a:avLst/>
            </a:prstGeom>
          </p:spPr>
          <p:txBody>
            <a:bodyPr wrap="none">
              <a:spAutoFit/>
            </a:bodyPr>
            <a:lstStyle/>
            <a:p>
              <a:r>
                <a:rPr lang="en-US" altLang="zh-TW" dirty="0">
                  <a:latin typeface="LinLibertineT"/>
                </a:rPr>
                <a:t> : { 0,0,….1,…1,…1,….0,0 }</a:t>
              </a:r>
              <a:endParaRPr lang="zh-TW" altLang="en-US" dirty="0"/>
            </a:p>
          </p:txBody>
        </p:sp>
        <p:pic>
          <p:nvPicPr>
            <p:cNvPr id="61" name="圖片 60">
              <a:extLst>
                <a:ext uri="{FF2B5EF4-FFF2-40B4-BE49-F238E27FC236}">
                  <a16:creationId xmlns:a16="http://schemas.microsoft.com/office/drawing/2014/main" id="{22994DAB-B32A-4492-8D55-47E30478707F}"/>
                </a:ext>
              </a:extLst>
            </p:cNvPr>
            <p:cNvPicPr>
              <a:picLocks noChangeAspect="1"/>
            </p:cNvPicPr>
            <p:nvPr/>
          </p:nvPicPr>
          <p:blipFill>
            <a:blip r:embed="rId5"/>
            <a:stretch>
              <a:fillRect/>
            </a:stretch>
          </p:blipFill>
          <p:spPr>
            <a:xfrm>
              <a:off x="7041334" y="2681141"/>
              <a:ext cx="587890" cy="464713"/>
            </a:xfrm>
            <a:prstGeom prst="rect">
              <a:avLst/>
            </a:prstGeom>
          </p:spPr>
        </p:pic>
      </p:grpSp>
      <p:grpSp>
        <p:nvGrpSpPr>
          <p:cNvPr id="72" name="群組 71">
            <a:extLst>
              <a:ext uri="{FF2B5EF4-FFF2-40B4-BE49-F238E27FC236}">
                <a16:creationId xmlns:a16="http://schemas.microsoft.com/office/drawing/2014/main" id="{BD418DF1-61AE-4729-85D2-A9FC7A5157E3}"/>
              </a:ext>
            </a:extLst>
          </p:cNvPr>
          <p:cNvGrpSpPr/>
          <p:nvPr/>
        </p:nvGrpSpPr>
        <p:grpSpPr>
          <a:xfrm>
            <a:off x="3801391" y="4572727"/>
            <a:ext cx="2808196" cy="1620982"/>
            <a:chOff x="1338746" y="4875953"/>
            <a:chExt cx="2808196" cy="1620982"/>
          </a:xfrm>
        </p:grpSpPr>
        <p:pic>
          <p:nvPicPr>
            <p:cNvPr id="63" name="圖片 62">
              <a:extLst>
                <a:ext uri="{FF2B5EF4-FFF2-40B4-BE49-F238E27FC236}">
                  <a16:creationId xmlns:a16="http://schemas.microsoft.com/office/drawing/2014/main" id="{2A81EDFA-3D3F-456D-A70E-2AABF59E268C}"/>
                </a:ext>
              </a:extLst>
            </p:cNvPr>
            <p:cNvPicPr>
              <a:picLocks noChangeAspect="1"/>
            </p:cNvPicPr>
            <p:nvPr/>
          </p:nvPicPr>
          <p:blipFill>
            <a:blip r:embed="rId6"/>
            <a:stretch>
              <a:fillRect/>
            </a:stretch>
          </p:blipFill>
          <p:spPr>
            <a:xfrm>
              <a:off x="1338746" y="5502302"/>
              <a:ext cx="438211" cy="368284"/>
            </a:xfrm>
            <a:prstGeom prst="rect">
              <a:avLst/>
            </a:prstGeom>
          </p:spPr>
        </p:pic>
        <p:sp>
          <p:nvSpPr>
            <p:cNvPr id="64" name="左中括弧 63">
              <a:extLst>
                <a:ext uri="{FF2B5EF4-FFF2-40B4-BE49-F238E27FC236}">
                  <a16:creationId xmlns:a16="http://schemas.microsoft.com/office/drawing/2014/main" id="{165C4D5E-CCF7-4594-B785-85B37D7DD376}"/>
                </a:ext>
              </a:extLst>
            </p:cNvPr>
            <p:cNvSpPr/>
            <p:nvPr/>
          </p:nvSpPr>
          <p:spPr>
            <a:xfrm>
              <a:off x="2443063" y="4875953"/>
              <a:ext cx="185837" cy="1620982"/>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pic>
          <p:nvPicPr>
            <p:cNvPr id="65" name="圖片 64">
              <a:extLst>
                <a:ext uri="{FF2B5EF4-FFF2-40B4-BE49-F238E27FC236}">
                  <a16:creationId xmlns:a16="http://schemas.microsoft.com/office/drawing/2014/main" id="{B133243D-5041-46AF-88FC-A5C7C9DE410B}"/>
                </a:ext>
              </a:extLst>
            </p:cNvPr>
            <p:cNvPicPr>
              <a:picLocks noChangeAspect="1"/>
            </p:cNvPicPr>
            <p:nvPr/>
          </p:nvPicPr>
          <p:blipFill>
            <a:blip r:embed="rId7"/>
            <a:stretch>
              <a:fillRect/>
            </a:stretch>
          </p:blipFill>
          <p:spPr>
            <a:xfrm>
              <a:off x="1828357" y="5676528"/>
              <a:ext cx="269524" cy="194058"/>
            </a:xfrm>
            <a:prstGeom prst="rect">
              <a:avLst/>
            </a:prstGeom>
          </p:spPr>
        </p:pic>
        <p:sp>
          <p:nvSpPr>
            <p:cNvPr id="66" name="左中括弧 65">
              <a:extLst>
                <a:ext uri="{FF2B5EF4-FFF2-40B4-BE49-F238E27FC236}">
                  <a16:creationId xmlns:a16="http://schemas.microsoft.com/office/drawing/2014/main" id="{AFA663AD-6D6F-45C1-BB36-AA955267E246}"/>
                </a:ext>
              </a:extLst>
            </p:cNvPr>
            <p:cNvSpPr/>
            <p:nvPr/>
          </p:nvSpPr>
          <p:spPr>
            <a:xfrm rot="10800000">
              <a:off x="3961105" y="4875953"/>
              <a:ext cx="185837" cy="1620982"/>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67" name="矩形: 圓角 66">
              <a:extLst>
                <a:ext uri="{FF2B5EF4-FFF2-40B4-BE49-F238E27FC236}">
                  <a16:creationId xmlns:a16="http://schemas.microsoft.com/office/drawing/2014/main" id="{119CC6FA-3937-483A-9B84-6419AA09CD2B}"/>
                </a:ext>
              </a:extLst>
            </p:cNvPr>
            <p:cNvSpPr/>
            <p:nvPr/>
          </p:nvSpPr>
          <p:spPr>
            <a:xfrm>
              <a:off x="2542606" y="5027304"/>
              <a:ext cx="345182" cy="133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V1</a:t>
              </a:r>
              <a:endParaRPr lang="zh-TW" altLang="en-US" dirty="0"/>
            </a:p>
          </p:txBody>
        </p:sp>
        <p:sp>
          <p:nvSpPr>
            <p:cNvPr id="69" name="矩形: 圓角 68">
              <a:extLst>
                <a:ext uri="{FF2B5EF4-FFF2-40B4-BE49-F238E27FC236}">
                  <a16:creationId xmlns:a16="http://schemas.microsoft.com/office/drawing/2014/main" id="{439BF58B-4463-4763-B7E8-E920F4EF7971}"/>
                </a:ext>
              </a:extLst>
            </p:cNvPr>
            <p:cNvSpPr/>
            <p:nvPr/>
          </p:nvSpPr>
          <p:spPr>
            <a:xfrm>
              <a:off x="2929582" y="5027304"/>
              <a:ext cx="345183" cy="1338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V2</a:t>
              </a:r>
              <a:endParaRPr lang="zh-TW" altLang="en-US" dirty="0"/>
            </a:p>
          </p:txBody>
        </p:sp>
        <p:sp>
          <p:nvSpPr>
            <p:cNvPr id="70" name="矩形: 圓角 69">
              <a:extLst>
                <a:ext uri="{FF2B5EF4-FFF2-40B4-BE49-F238E27FC236}">
                  <a16:creationId xmlns:a16="http://schemas.microsoft.com/office/drawing/2014/main" id="{7D6980F0-9228-4508-937B-8AB8160F1EB5}"/>
                </a:ext>
              </a:extLst>
            </p:cNvPr>
            <p:cNvSpPr/>
            <p:nvPr/>
          </p:nvSpPr>
          <p:spPr>
            <a:xfrm>
              <a:off x="3726776" y="5027304"/>
              <a:ext cx="356145" cy="133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a:t>Vn</a:t>
              </a:r>
              <a:endParaRPr lang="zh-TW" altLang="en-US" dirty="0"/>
            </a:p>
          </p:txBody>
        </p:sp>
        <p:sp>
          <p:nvSpPr>
            <p:cNvPr id="71" name="文字方塊 70">
              <a:extLst>
                <a:ext uri="{FF2B5EF4-FFF2-40B4-BE49-F238E27FC236}">
                  <a16:creationId xmlns:a16="http://schemas.microsoft.com/office/drawing/2014/main" id="{1770A954-6019-4AC2-BEF9-6C3D5C21B02B}"/>
                </a:ext>
              </a:extLst>
            </p:cNvPr>
            <p:cNvSpPr txBox="1"/>
            <p:nvPr/>
          </p:nvSpPr>
          <p:spPr>
            <a:xfrm>
              <a:off x="3285866" y="5491862"/>
              <a:ext cx="400111" cy="369332"/>
            </a:xfrm>
            <a:prstGeom prst="rect">
              <a:avLst/>
            </a:prstGeom>
            <a:noFill/>
          </p:spPr>
          <p:txBody>
            <a:bodyPr wrap="square" rtlCol="0">
              <a:spAutoFit/>
            </a:bodyPr>
            <a:lstStyle/>
            <a:p>
              <a:r>
                <a:rPr lang="en-US" altLang="zh-TW" dirty="0"/>
                <a:t>…</a:t>
              </a:r>
              <a:endParaRPr lang="zh-TW" altLang="en-US" dirty="0"/>
            </a:p>
          </p:txBody>
        </p:sp>
      </p:grpSp>
      <mc:AlternateContent xmlns:mc="http://schemas.openxmlformats.org/markup-compatibility/2006" xmlns:a14="http://schemas.microsoft.com/office/drawing/2010/main">
        <mc:Choice Requires="a14">
          <p:sp>
            <p:nvSpPr>
              <p:cNvPr id="73" name="矩形: 圓角 72">
                <a:extLst>
                  <a:ext uri="{FF2B5EF4-FFF2-40B4-BE49-F238E27FC236}">
                    <a16:creationId xmlns:a16="http://schemas.microsoft.com/office/drawing/2014/main" id="{F75A8ED6-099F-4869-9348-1251031E2B5C}"/>
                  </a:ext>
                </a:extLst>
              </p:cNvPr>
              <p:cNvSpPr/>
              <p:nvPr/>
            </p:nvSpPr>
            <p:spPr>
              <a:xfrm>
                <a:off x="6823973" y="4643421"/>
                <a:ext cx="356145" cy="14598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altLang="zh-TW" sz="1600" i="1" smtClean="0">
                              <a:latin typeface="Cambria Math" panose="02040503050406030204" pitchFamily="18" charset="0"/>
                            </a:rPr>
                          </m:ctrlPr>
                        </m:sSupPr>
                        <m:e>
                          <m:r>
                            <a:rPr lang="en-US" altLang="zh-TW" sz="1600" b="0" i="1" smtClean="0">
                              <a:latin typeface="Cambria Math" panose="02040503050406030204" pitchFamily="18" charset="0"/>
                            </a:rPr>
                            <m:t>𝑚</m:t>
                          </m:r>
                        </m:e>
                        <m:sup>
                          <m:r>
                            <a:rPr lang="en-US" altLang="zh-TW" sz="1600" b="0" i="1" smtClean="0">
                              <a:latin typeface="Cambria Math" panose="02040503050406030204" pitchFamily="18" charset="0"/>
                            </a:rPr>
                            <m:t>𝑝</m:t>
                          </m:r>
                        </m:sup>
                      </m:sSup>
                    </m:oMath>
                  </m:oMathPara>
                </a14:m>
                <a:endParaRPr lang="zh-TW" altLang="en-US" sz="3600" dirty="0">
                  <a:latin typeface="Blackadder ITC" panose="04020505051007020D02" pitchFamily="82" charset="0"/>
                </a:endParaRPr>
              </a:p>
            </p:txBody>
          </p:sp>
        </mc:Choice>
        <mc:Fallback xmlns="">
          <p:sp>
            <p:nvSpPr>
              <p:cNvPr id="73" name="矩形: 圓角 72">
                <a:extLst>
                  <a:ext uri="{FF2B5EF4-FFF2-40B4-BE49-F238E27FC236}">
                    <a16:creationId xmlns:a16="http://schemas.microsoft.com/office/drawing/2014/main" id="{F75A8ED6-099F-4869-9348-1251031E2B5C}"/>
                  </a:ext>
                </a:extLst>
              </p:cNvPr>
              <p:cNvSpPr>
                <a:spLocks noRot="1" noChangeAspect="1" noMove="1" noResize="1" noEditPoints="1" noAdjustHandles="1" noChangeArrowheads="1" noChangeShapeType="1" noTextEdit="1"/>
              </p:cNvSpPr>
              <p:nvPr/>
            </p:nvSpPr>
            <p:spPr>
              <a:xfrm>
                <a:off x="6823973" y="4643421"/>
                <a:ext cx="356145" cy="1459871"/>
              </a:xfrm>
              <a:prstGeom prst="roundRect">
                <a:avLst/>
              </a:prstGeom>
              <a:blipFill>
                <a:blip r:embed="rId8"/>
                <a:stretch>
                  <a:fillRect l="-4839"/>
                </a:stretch>
              </a:blipFill>
            </p:spPr>
            <p:txBody>
              <a:bodyPr/>
              <a:lstStyle/>
              <a:p>
                <a:r>
                  <a:rPr lang="zh-TW" altLang="en-US">
                    <a:noFill/>
                  </a:rPr>
                  <a:t> </a:t>
                </a:r>
              </a:p>
            </p:txBody>
          </p:sp>
        </mc:Fallback>
      </mc:AlternateContent>
      <p:sp>
        <p:nvSpPr>
          <p:cNvPr id="24" name="投影片編號版面配置區 3">
            <a:extLst>
              <a:ext uri="{FF2B5EF4-FFF2-40B4-BE49-F238E27FC236}">
                <a16:creationId xmlns:a16="http://schemas.microsoft.com/office/drawing/2014/main" id="{A8EA0568-3012-4D39-B080-107626D8D40F}"/>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4762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par>
                                <p:cTn id="8" presetID="22" presetClass="entr" presetSubtype="4"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ipe(down)">
                                      <p:cBhvr>
                                        <p:cTn id="10" dur="500"/>
                                        <p:tgtEl>
                                          <p:spTgt spid="5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down)">
                                      <p:cBhvr>
                                        <p:cTn id="14" dur="500"/>
                                        <p:tgtEl>
                                          <p:spTgt spid="5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down)">
                                      <p:cBhvr>
                                        <p:cTn id="18" dur="5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000"/>
                                        <p:tgtEl>
                                          <p:spTgt spid="60"/>
                                        </p:tgtEl>
                                      </p:cBhvr>
                                    </p:animEffect>
                                    <p:anim calcmode="lin" valueType="num">
                                      <p:cBhvr>
                                        <p:cTn id="24" dur="1000" fill="hold"/>
                                        <p:tgtEl>
                                          <p:spTgt spid="60"/>
                                        </p:tgtEl>
                                        <p:attrNameLst>
                                          <p:attrName>ppt_x</p:attrName>
                                        </p:attrNameLst>
                                      </p:cBhvr>
                                      <p:tavLst>
                                        <p:tav tm="0">
                                          <p:val>
                                            <p:strVal val="#ppt_x"/>
                                          </p:val>
                                        </p:tav>
                                        <p:tav tm="100000">
                                          <p:val>
                                            <p:strVal val="#ppt_x"/>
                                          </p:val>
                                        </p:tav>
                                      </p:tavLst>
                                    </p:anim>
                                    <p:anim calcmode="lin" valueType="num">
                                      <p:cBhvr>
                                        <p:cTn id="25" dur="1000" fill="hold"/>
                                        <p:tgtEl>
                                          <p:spTgt spid="6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1000"/>
                                        <p:tgtEl>
                                          <p:spTgt spid="73"/>
                                        </p:tgtEl>
                                      </p:cBhvr>
                                    </p:animEffect>
                                    <p:anim calcmode="lin" valueType="num">
                                      <p:cBhvr>
                                        <p:cTn id="35" dur="1000" fill="hold"/>
                                        <p:tgtEl>
                                          <p:spTgt spid="73"/>
                                        </p:tgtEl>
                                        <p:attrNameLst>
                                          <p:attrName>ppt_x</p:attrName>
                                        </p:attrNameLst>
                                      </p:cBhvr>
                                      <p:tavLst>
                                        <p:tav tm="0">
                                          <p:val>
                                            <p:strVal val="#ppt_x"/>
                                          </p:val>
                                        </p:tav>
                                        <p:tav tm="100000">
                                          <p:val>
                                            <p:strVal val="#ppt_x"/>
                                          </p:val>
                                        </p:tav>
                                      </p:tavLst>
                                    </p:anim>
                                    <p:anim calcmode="lin" valueType="num">
                                      <p:cBhvr>
                                        <p:cTn id="36"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17" name="矩形 16">
            <a:extLst>
              <a:ext uri="{FF2B5EF4-FFF2-40B4-BE49-F238E27FC236}">
                <a16:creationId xmlns:a16="http://schemas.microsoft.com/office/drawing/2014/main" id="{CD4D8DB0-FBDA-4BFA-9B6C-903805710FCD}"/>
              </a:ext>
            </a:extLst>
          </p:cNvPr>
          <p:cNvSpPr/>
          <p:nvPr/>
        </p:nvSpPr>
        <p:spPr>
          <a:xfrm>
            <a:off x="4054024" y="1175299"/>
            <a:ext cx="4674678" cy="461665"/>
          </a:xfrm>
          <a:prstGeom prst="rect">
            <a:avLst/>
          </a:prstGeom>
        </p:spPr>
        <p:txBody>
          <a:bodyPr wrap="none">
            <a:spAutoFit/>
          </a:bodyPr>
          <a:lstStyle/>
          <a:p>
            <a:r>
              <a:rPr lang="en-US" altLang="zh-TW" sz="2400" b="1" dirty="0">
                <a:solidFill>
                  <a:srgbClr val="00B050"/>
                </a:solidFill>
              </a:rPr>
              <a:t>Patient representation module</a:t>
            </a:r>
            <a:endParaRPr lang="zh-TW" altLang="en-US" sz="2400" b="1" dirty="0">
              <a:solidFill>
                <a:srgbClr val="00B050"/>
              </a:solidFill>
            </a:endParaRPr>
          </a:p>
        </p:txBody>
      </p:sp>
      <p:grpSp>
        <p:nvGrpSpPr>
          <p:cNvPr id="25" name="群組 24">
            <a:extLst>
              <a:ext uri="{FF2B5EF4-FFF2-40B4-BE49-F238E27FC236}">
                <a16:creationId xmlns:a16="http://schemas.microsoft.com/office/drawing/2014/main" id="{49EE309C-2132-4381-AD97-A06D7F21C84E}"/>
              </a:ext>
            </a:extLst>
          </p:cNvPr>
          <p:cNvGrpSpPr/>
          <p:nvPr/>
        </p:nvGrpSpPr>
        <p:grpSpPr>
          <a:xfrm>
            <a:off x="761942" y="2403750"/>
            <a:ext cx="3384031" cy="3789233"/>
            <a:chOff x="760645" y="2592687"/>
            <a:chExt cx="2744555" cy="2973763"/>
          </a:xfrm>
        </p:grpSpPr>
        <p:grpSp>
          <p:nvGrpSpPr>
            <p:cNvPr id="23" name="群組 22">
              <a:extLst>
                <a:ext uri="{FF2B5EF4-FFF2-40B4-BE49-F238E27FC236}">
                  <a16:creationId xmlns:a16="http://schemas.microsoft.com/office/drawing/2014/main" id="{603B5558-D6F5-4D61-A254-478CC53D65F5}"/>
                </a:ext>
              </a:extLst>
            </p:cNvPr>
            <p:cNvGrpSpPr/>
            <p:nvPr/>
          </p:nvGrpSpPr>
          <p:grpSpPr>
            <a:xfrm>
              <a:off x="760645" y="2592687"/>
              <a:ext cx="2744555" cy="2973763"/>
              <a:chOff x="760645" y="2592687"/>
              <a:chExt cx="2744555" cy="2973763"/>
            </a:xfrm>
          </p:grpSpPr>
          <p:grpSp>
            <p:nvGrpSpPr>
              <p:cNvPr id="21" name="群組 20">
                <a:extLst>
                  <a:ext uri="{FF2B5EF4-FFF2-40B4-BE49-F238E27FC236}">
                    <a16:creationId xmlns:a16="http://schemas.microsoft.com/office/drawing/2014/main" id="{D1C5E211-3B45-4736-BD63-8A63EF0A981E}"/>
                  </a:ext>
                </a:extLst>
              </p:cNvPr>
              <p:cNvGrpSpPr/>
              <p:nvPr/>
            </p:nvGrpSpPr>
            <p:grpSpPr>
              <a:xfrm>
                <a:off x="760645" y="2636159"/>
                <a:ext cx="2744555" cy="2930291"/>
                <a:chOff x="518691" y="2716909"/>
                <a:chExt cx="3104727" cy="3163801"/>
              </a:xfrm>
            </p:grpSpPr>
            <p:grpSp>
              <p:nvGrpSpPr>
                <p:cNvPr id="19" name="群組 18">
                  <a:extLst>
                    <a:ext uri="{FF2B5EF4-FFF2-40B4-BE49-F238E27FC236}">
                      <a16:creationId xmlns:a16="http://schemas.microsoft.com/office/drawing/2014/main" id="{873D2E1C-BA9D-4E17-A1FB-E78E54F7418D}"/>
                    </a:ext>
                  </a:extLst>
                </p:cNvPr>
                <p:cNvGrpSpPr/>
                <p:nvPr/>
              </p:nvGrpSpPr>
              <p:grpSpPr>
                <a:xfrm>
                  <a:off x="518691" y="2731176"/>
                  <a:ext cx="3104727" cy="3149534"/>
                  <a:chOff x="537741" y="2757370"/>
                  <a:chExt cx="3104727" cy="3149534"/>
                </a:xfrm>
              </p:grpSpPr>
              <p:pic>
                <p:nvPicPr>
                  <p:cNvPr id="8" name="圖片 7">
                    <a:extLst>
                      <a:ext uri="{FF2B5EF4-FFF2-40B4-BE49-F238E27FC236}">
                        <a16:creationId xmlns:a16="http://schemas.microsoft.com/office/drawing/2014/main" id="{F9686C18-E135-4ED1-9950-A3F820D4D028}"/>
                      </a:ext>
                    </a:extLst>
                  </p:cNvPr>
                  <p:cNvPicPr>
                    <a:picLocks noChangeAspect="1"/>
                  </p:cNvPicPr>
                  <p:nvPr/>
                </p:nvPicPr>
                <p:blipFill>
                  <a:blip r:embed="rId3"/>
                  <a:stretch>
                    <a:fillRect/>
                  </a:stretch>
                </p:blipFill>
                <p:spPr>
                  <a:xfrm>
                    <a:off x="537741" y="2833629"/>
                    <a:ext cx="3092819" cy="3073275"/>
                  </a:xfrm>
                  <a:prstGeom prst="rect">
                    <a:avLst/>
                  </a:prstGeom>
                </p:spPr>
              </p:pic>
              <p:sp>
                <p:nvSpPr>
                  <p:cNvPr id="18" name="矩形 17">
                    <a:extLst>
                      <a:ext uri="{FF2B5EF4-FFF2-40B4-BE49-F238E27FC236}">
                        <a16:creationId xmlns:a16="http://schemas.microsoft.com/office/drawing/2014/main" id="{6B9976A2-ADC0-41AE-ABF9-3178B2391996}"/>
                      </a:ext>
                    </a:extLst>
                  </p:cNvPr>
                  <p:cNvSpPr/>
                  <p:nvPr/>
                </p:nvSpPr>
                <p:spPr>
                  <a:xfrm>
                    <a:off x="2490256" y="2757370"/>
                    <a:ext cx="1152212" cy="2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7064E9E9-5084-4F38-9319-24BBB7405F66}"/>
                      </a:ext>
                    </a:extLst>
                  </p:cNvPr>
                  <p:cNvPicPr>
                    <a:picLocks noChangeAspect="1"/>
                  </p:cNvPicPr>
                  <p:nvPr/>
                </p:nvPicPr>
                <p:blipFill>
                  <a:blip r:embed="rId4"/>
                  <a:stretch>
                    <a:fillRect/>
                  </a:stretch>
                </p:blipFill>
                <p:spPr>
                  <a:xfrm>
                    <a:off x="2084151" y="2781259"/>
                    <a:ext cx="463788" cy="152288"/>
                  </a:xfrm>
                  <a:prstGeom prst="rect">
                    <a:avLst/>
                  </a:prstGeom>
                </p:spPr>
              </p:pic>
            </p:grpSp>
            <p:sp>
              <p:nvSpPr>
                <p:cNvPr id="20" name="矩形 19">
                  <a:extLst>
                    <a:ext uri="{FF2B5EF4-FFF2-40B4-BE49-F238E27FC236}">
                      <a16:creationId xmlns:a16="http://schemas.microsoft.com/office/drawing/2014/main" id="{49E59DCB-F721-47B6-B124-E2200C897ED7}"/>
                    </a:ext>
                  </a:extLst>
                </p:cNvPr>
                <p:cNvSpPr/>
                <p:nvPr/>
              </p:nvSpPr>
              <p:spPr>
                <a:xfrm>
                  <a:off x="2075693" y="2716909"/>
                  <a:ext cx="8157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矩形 21">
                <a:extLst>
                  <a:ext uri="{FF2B5EF4-FFF2-40B4-BE49-F238E27FC236}">
                    <a16:creationId xmlns:a16="http://schemas.microsoft.com/office/drawing/2014/main" id="{3B24EC77-104F-42D9-A753-9F18DF89CCA1}"/>
                  </a:ext>
                </a:extLst>
              </p:cNvPr>
              <p:cNvSpPr/>
              <p:nvPr/>
            </p:nvSpPr>
            <p:spPr>
              <a:xfrm>
                <a:off x="2028371" y="2592687"/>
                <a:ext cx="458282" cy="171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4" name="圖片 23">
              <a:extLst>
                <a:ext uri="{FF2B5EF4-FFF2-40B4-BE49-F238E27FC236}">
                  <a16:creationId xmlns:a16="http://schemas.microsoft.com/office/drawing/2014/main" id="{78FC5162-FC67-4CC5-A68B-DC4CD1F5940D}"/>
                </a:ext>
              </a:extLst>
            </p:cNvPr>
            <p:cNvPicPr>
              <a:picLocks noChangeAspect="1"/>
            </p:cNvPicPr>
            <p:nvPr/>
          </p:nvPicPr>
          <p:blipFill>
            <a:blip r:embed="rId5"/>
            <a:stretch>
              <a:fillRect/>
            </a:stretch>
          </p:blipFill>
          <p:spPr>
            <a:xfrm>
              <a:off x="2560731" y="2701415"/>
              <a:ext cx="152405" cy="174758"/>
            </a:xfrm>
            <a:prstGeom prst="rect">
              <a:avLst/>
            </a:prstGeom>
          </p:spPr>
        </p:pic>
      </p:grpSp>
      <p:sp>
        <p:nvSpPr>
          <p:cNvPr id="26" name="文字方塊 25">
            <a:extLst>
              <a:ext uri="{FF2B5EF4-FFF2-40B4-BE49-F238E27FC236}">
                <a16:creationId xmlns:a16="http://schemas.microsoft.com/office/drawing/2014/main" id="{A277A0C9-C316-43B1-AA30-AB45DEF786C7}"/>
              </a:ext>
            </a:extLst>
          </p:cNvPr>
          <p:cNvSpPr txBox="1"/>
          <p:nvPr/>
        </p:nvSpPr>
        <p:spPr>
          <a:xfrm>
            <a:off x="842121" y="2294190"/>
            <a:ext cx="2734028" cy="369332"/>
          </a:xfrm>
          <a:prstGeom prst="rect">
            <a:avLst/>
          </a:prstGeom>
          <a:noFill/>
        </p:spPr>
        <p:txBody>
          <a:bodyPr wrap="square" rtlCol="0">
            <a:spAutoFit/>
          </a:bodyPr>
          <a:lstStyle/>
          <a:p>
            <a:r>
              <a:rPr lang="en-US" altLang="zh-TW" dirty="0"/>
              <a:t>Patient representation</a:t>
            </a:r>
            <a:endParaRPr lang="zh-TW" altLang="en-US" dirty="0"/>
          </a:p>
        </p:txBody>
      </p:sp>
      <p:pic>
        <p:nvPicPr>
          <p:cNvPr id="32" name="圖片 31">
            <a:extLst>
              <a:ext uri="{FF2B5EF4-FFF2-40B4-BE49-F238E27FC236}">
                <a16:creationId xmlns:a16="http://schemas.microsoft.com/office/drawing/2014/main" id="{40F63FC0-7215-4396-911A-22E7DFB1421C}"/>
              </a:ext>
            </a:extLst>
          </p:cNvPr>
          <p:cNvPicPr>
            <a:picLocks noChangeAspect="1"/>
          </p:cNvPicPr>
          <p:nvPr/>
        </p:nvPicPr>
        <p:blipFill>
          <a:blip r:embed="rId6"/>
          <a:stretch>
            <a:fillRect/>
          </a:stretch>
        </p:blipFill>
        <p:spPr>
          <a:xfrm>
            <a:off x="5108550" y="2273341"/>
            <a:ext cx="3210983" cy="461665"/>
          </a:xfrm>
          <a:prstGeom prst="rect">
            <a:avLst/>
          </a:prstGeom>
        </p:spPr>
      </p:pic>
      <p:pic>
        <p:nvPicPr>
          <p:cNvPr id="33" name="圖片 32">
            <a:extLst>
              <a:ext uri="{FF2B5EF4-FFF2-40B4-BE49-F238E27FC236}">
                <a16:creationId xmlns:a16="http://schemas.microsoft.com/office/drawing/2014/main" id="{FAC5F02C-673E-415F-A322-91BBDCFABBC8}"/>
              </a:ext>
            </a:extLst>
          </p:cNvPr>
          <p:cNvPicPr>
            <a:picLocks noChangeAspect="1"/>
          </p:cNvPicPr>
          <p:nvPr/>
        </p:nvPicPr>
        <p:blipFill>
          <a:blip r:embed="rId7"/>
          <a:stretch>
            <a:fillRect/>
          </a:stretch>
        </p:blipFill>
        <p:spPr>
          <a:xfrm>
            <a:off x="5108551" y="2888892"/>
            <a:ext cx="3210983" cy="336263"/>
          </a:xfrm>
          <a:prstGeom prst="rect">
            <a:avLst/>
          </a:prstGeom>
        </p:spPr>
      </p:pic>
      <p:sp>
        <p:nvSpPr>
          <p:cNvPr id="2" name="矩形 1">
            <a:extLst>
              <a:ext uri="{FF2B5EF4-FFF2-40B4-BE49-F238E27FC236}">
                <a16:creationId xmlns:a16="http://schemas.microsoft.com/office/drawing/2014/main" id="{8DB7FD73-8F50-47B2-AC4C-D2A96198C2C5}"/>
              </a:ext>
            </a:extLst>
          </p:cNvPr>
          <p:cNvSpPr/>
          <p:nvPr/>
        </p:nvSpPr>
        <p:spPr>
          <a:xfrm>
            <a:off x="1224517" y="4902631"/>
            <a:ext cx="2445902" cy="5705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4" name="矩形 43">
            <a:extLst>
              <a:ext uri="{FF2B5EF4-FFF2-40B4-BE49-F238E27FC236}">
                <a16:creationId xmlns:a16="http://schemas.microsoft.com/office/drawing/2014/main" id="{16813597-8B8F-4310-A326-5B8CB08AF83B}"/>
              </a:ext>
            </a:extLst>
          </p:cNvPr>
          <p:cNvSpPr/>
          <p:nvPr/>
        </p:nvSpPr>
        <p:spPr>
          <a:xfrm>
            <a:off x="1806407" y="5465462"/>
            <a:ext cx="402728" cy="187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a:extLst>
              <a:ext uri="{FF2B5EF4-FFF2-40B4-BE49-F238E27FC236}">
                <a16:creationId xmlns:a16="http://schemas.microsoft.com/office/drawing/2014/main" id="{C3AA67DB-F429-4D58-8E73-E0C475BDFB0D}"/>
              </a:ext>
            </a:extLst>
          </p:cNvPr>
          <p:cNvSpPr/>
          <p:nvPr/>
        </p:nvSpPr>
        <p:spPr>
          <a:xfrm>
            <a:off x="3219476" y="5088034"/>
            <a:ext cx="356673"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6" name="圖片 45">
            <a:extLst>
              <a:ext uri="{FF2B5EF4-FFF2-40B4-BE49-F238E27FC236}">
                <a16:creationId xmlns:a16="http://schemas.microsoft.com/office/drawing/2014/main" id="{DD16D3B0-7858-481B-9878-7C63404C2F1C}"/>
              </a:ext>
            </a:extLst>
          </p:cNvPr>
          <p:cNvPicPr>
            <a:picLocks noChangeAspect="1"/>
          </p:cNvPicPr>
          <p:nvPr/>
        </p:nvPicPr>
        <p:blipFill>
          <a:blip r:embed="rId8"/>
          <a:stretch>
            <a:fillRect/>
          </a:stretch>
        </p:blipFill>
        <p:spPr>
          <a:xfrm>
            <a:off x="1352069" y="4920466"/>
            <a:ext cx="289175" cy="259839"/>
          </a:xfrm>
          <a:prstGeom prst="rect">
            <a:avLst/>
          </a:prstGeom>
        </p:spPr>
      </p:pic>
      <p:pic>
        <p:nvPicPr>
          <p:cNvPr id="47" name="圖片 46">
            <a:extLst>
              <a:ext uri="{FF2B5EF4-FFF2-40B4-BE49-F238E27FC236}">
                <a16:creationId xmlns:a16="http://schemas.microsoft.com/office/drawing/2014/main" id="{36477D92-040D-492E-ACE9-B798FE48A8F1}"/>
              </a:ext>
            </a:extLst>
          </p:cNvPr>
          <p:cNvPicPr>
            <a:picLocks noChangeAspect="1"/>
          </p:cNvPicPr>
          <p:nvPr/>
        </p:nvPicPr>
        <p:blipFill>
          <a:blip r:embed="rId9"/>
          <a:stretch>
            <a:fillRect/>
          </a:stretch>
        </p:blipFill>
        <p:spPr>
          <a:xfrm>
            <a:off x="3231726" y="4888370"/>
            <a:ext cx="317146" cy="322710"/>
          </a:xfrm>
          <a:prstGeom prst="rect">
            <a:avLst/>
          </a:prstGeom>
        </p:spPr>
      </p:pic>
      <p:sp>
        <p:nvSpPr>
          <p:cNvPr id="48" name="文字方塊 47">
            <a:extLst>
              <a:ext uri="{FF2B5EF4-FFF2-40B4-BE49-F238E27FC236}">
                <a16:creationId xmlns:a16="http://schemas.microsoft.com/office/drawing/2014/main" id="{72B19D6C-2FBB-41F3-9899-DE42AC01561A}"/>
              </a:ext>
            </a:extLst>
          </p:cNvPr>
          <p:cNvSpPr txBox="1"/>
          <p:nvPr/>
        </p:nvSpPr>
        <p:spPr>
          <a:xfrm>
            <a:off x="1755133" y="5429386"/>
            <a:ext cx="505276" cy="276999"/>
          </a:xfrm>
          <a:prstGeom prst="rect">
            <a:avLst/>
          </a:prstGeom>
          <a:noFill/>
        </p:spPr>
        <p:txBody>
          <a:bodyPr wrap="square" rtlCol="0">
            <a:spAutoFit/>
          </a:bodyPr>
          <a:lstStyle/>
          <a:p>
            <a:r>
              <a:rPr lang="en-US" altLang="zh-TW" sz="1200" b="1" dirty="0" err="1">
                <a:latin typeface="+mj-ea"/>
                <a:ea typeface="+mj-ea"/>
              </a:rPr>
              <a:t>Emb</a:t>
            </a:r>
            <a:endParaRPr lang="zh-TW" altLang="en-US" sz="1200" b="1" dirty="0">
              <a:latin typeface="+mj-ea"/>
              <a:ea typeface="+mj-ea"/>
            </a:endParaRPr>
          </a:p>
        </p:txBody>
      </p:sp>
      <p:pic>
        <p:nvPicPr>
          <p:cNvPr id="6" name="圖片 5">
            <a:extLst>
              <a:ext uri="{FF2B5EF4-FFF2-40B4-BE49-F238E27FC236}">
                <a16:creationId xmlns:a16="http://schemas.microsoft.com/office/drawing/2014/main" id="{7278FA13-1A0A-487D-83BD-0F586B8E67F8}"/>
              </a:ext>
            </a:extLst>
          </p:cNvPr>
          <p:cNvPicPr>
            <a:picLocks noChangeAspect="1"/>
          </p:cNvPicPr>
          <p:nvPr/>
        </p:nvPicPr>
        <p:blipFill>
          <a:blip r:embed="rId10"/>
          <a:stretch>
            <a:fillRect/>
          </a:stretch>
        </p:blipFill>
        <p:spPr>
          <a:xfrm>
            <a:off x="3334586" y="3804482"/>
            <a:ext cx="214286" cy="225000"/>
          </a:xfrm>
          <a:prstGeom prst="rect">
            <a:avLst/>
          </a:prstGeom>
          <a:ln>
            <a:solidFill>
              <a:srgbClr val="A9ECF1"/>
            </a:solidFill>
          </a:ln>
        </p:spPr>
      </p:pic>
      <p:pic>
        <p:nvPicPr>
          <p:cNvPr id="49" name="圖片 48">
            <a:extLst>
              <a:ext uri="{FF2B5EF4-FFF2-40B4-BE49-F238E27FC236}">
                <a16:creationId xmlns:a16="http://schemas.microsoft.com/office/drawing/2014/main" id="{56F037FF-F378-4C00-BD8B-AA0BA6B2A0ED}"/>
              </a:ext>
            </a:extLst>
          </p:cNvPr>
          <p:cNvPicPr>
            <a:picLocks noChangeAspect="1"/>
          </p:cNvPicPr>
          <p:nvPr/>
        </p:nvPicPr>
        <p:blipFill>
          <a:blip r:embed="rId11"/>
          <a:stretch>
            <a:fillRect/>
          </a:stretch>
        </p:blipFill>
        <p:spPr>
          <a:xfrm>
            <a:off x="5139932" y="3936393"/>
            <a:ext cx="2710674" cy="490149"/>
          </a:xfrm>
          <a:prstGeom prst="rect">
            <a:avLst/>
          </a:prstGeom>
        </p:spPr>
      </p:pic>
      <p:pic>
        <p:nvPicPr>
          <p:cNvPr id="50" name="圖片 49">
            <a:extLst>
              <a:ext uri="{FF2B5EF4-FFF2-40B4-BE49-F238E27FC236}">
                <a16:creationId xmlns:a16="http://schemas.microsoft.com/office/drawing/2014/main" id="{2E06A0E9-7A7E-413A-8800-2DB1DD5DB3C7}"/>
              </a:ext>
            </a:extLst>
          </p:cNvPr>
          <p:cNvPicPr>
            <a:picLocks noChangeAspect="1"/>
          </p:cNvPicPr>
          <p:nvPr/>
        </p:nvPicPr>
        <p:blipFill>
          <a:blip r:embed="rId12"/>
          <a:stretch>
            <a:fillRect/>
          </a:stretch>
        </p:blipFill>
        <p:spPr>
          <a:xfrm>
            <a:off x="5139932" y="4426543"/>
            <a:ext cx="2710674" cy="402570"/>
          </a:xfrm>
          <a:prstGeom prst="rect">
            <a:avLst/>
          </a:prstGeom>
        </p:spPr>
      </p:pic>
      <p:sp>
        <p:nvSpPr>
          <p:cNvPr id="51" name="矩形 50">
            <a:extLst>
              <a:ext uri="{FF2B5EF4-FFF2-40B4-BE49-F238E27FC236}">
                <a16:creationId xmlns:a16="http://schemas.microsoft.com/office/drawing/2014/main" id="{F64D05E9-8920-417E-B814-036B3BF34938}"/>
              </a:ext>
            </a:extLst>
          </p:cNvPr>
          <p:cNvSpPr/>
          <p:nvPr/>
        </p:nvSpPr>
        <p:spPr>
          <a:xfrm>
            <a:off x="3615195" y="5472514"/>
            <a:ext cx="402728" cy="187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文字方塊 51">
            <a:extLst>
              <a:ext uri="{FF2B5EF4-FFF2-40B4-BE49-F238E27FC236}">
                <a16:creationId xmlns:a16="http://schemas.microsoft.com/office/drawing/2014/main" id="{EF7E3D66-3133-4D32-A3FF-5FC003297E8A}"/>
              </a:ext>
            </a:extLst>
          </p:cNvPr>
          <p:cNvSpPr txBox="1"/>
          <p:nvPr/>
        </p:nvSpPr>
        <p:spPr>
          <a:xfrm>
            <a:off x="3563921" y="5422968"/>
            <a:ext cx="505276" cy="276999"/>
          </a:xfrm>
          <a:prstGeom prst="rect">
            <a:avLst/>
          </a:prstGeom>
          <a:noFill/>
        </p:spPr>
        <p:txBody>
          <a:bodyPr wrap="square" rtlCol="0">
            <a:spAutoFit/>
          </a:bodyPr>
          <a:lstStyle/>
          <a:p>
            <a:r>
              <a:rPr lang="en-US" altLang="zh-TW" sz="1200" b="1" dirty="0" err="1">
                <a:latin typeface="+mj-ea"/>
                <a:ea typeface="+mj-ea"/>
              </a:rPr>
              <a:t>Emb</a:t>
            </a:r>
            <a:endParaRPr lang="zh-TW" altLang="en-US" sz="1200" b="1" dirty="0">
              <a:latin typeface="+mj-ea"/>
              <a:ea typeface="+mj-ea"/>
            </a:endParaRPr>
          </a:p>
        </p:txBody>
      </p:sp>
      <p:grpSp>
        <p:nvGrpSpPr>
          <p:cNvPr id="13" name="群組 12">
            <a:extLst>
              <a:ext uri="{FF2B5EF4-FFF2-40B4-BE49-F238E27FC236}">
                <a16:creationId xmlns:a16="http://schemas.microsoft.com/office/drawing/2014/main" id="{ABBBC905-B601-482A-86D7-D5C7DBC95575}"/>
              </a:ext>
            </a:extLst>
          </p:cNvPr>
          <p:cNvGrpSpPr/>
          <p:nvPr/>
        </p:nvGrpSpPr>
        <p:grpSpPr>
          <a:xfrm>
            <a:off x="5050148" y="3456517"/>
            <a:ext cx="6171508" cy="369332"/>
            <a:chOff x="4827019" y="3896125"/>
            <a:chExt cx="6171508" cy="369332"/>
          </a:xfrm>
        </p:grpSpPr>
        <p:sp>
          <p:nvSpPr>
            <p:cNvPr id="10" name="矩形 9">
              <a:extLst>
                <a:ext uri="{FF2B5EF4-FFF2-40B4-BE49-F238E27FC236}">
                  <a16:creationId xmlns:a16="http://schemas.microsoft.com/office/drawing/2014/main" id="{E0D912AE-DDFF-498E-A723-DAB6B6584FF4}"/>
                </a:ext>
              </a:extLst>
            </p:cNvPr>
            <p:cNvSpPr/>
            <p:nvPr/>
          </p:nvSpPr>
          <p:spPr>
            <a:xfrm>
              <a:off x="4827019" y="3896125"/>
              <a:ext cx="6171508" cy="369332"/>
            </a:xfrm>
            <a:prstGeom prst="rect">
              <a:avLst/>
            </a:prstGeom>
          </p:spPr>
          <p:txBody>
            <a:bodyPr wrap="square">
              <a:spAutoFit/>
            </a:bodyPr>
            <a:lstStyle/>
            <a:p>
              <a:r>
                <a:rPr lang="en-US" altLang="zh-TW" dirty="0">
                  <a:latin typeface="LinLibertineT"/>
                </a:rPr>
                <a:t>The vectors      are obtained by flattening matrices </a:t>
              </a:r>
              <a:r>
                <a:rPr lang="en-US" altLang="zh-TW" b="1" dirty="0">
                  <a:latin typeface="+mj-ea"/>
                  <a:ea typeface="+mj-ea"/>
                </a:rPr>
                <a:t>V</a:t>
              </a:r>
              <a:endParaRPr lang="zh-TW" altLang="en-US" b="1" dirty="0">
                <a:latin typeface="+mj-ea"/>
                <a:ea typeface="+mj-ea"/>
              </a:endParaRPr>
            </a:p>
          </p:txBody>
        </p:sp>
        <p:pic>
          <p:nvPicPr>
            <p:cNvPr id="11" name="圖片 10">
              <a:extLst>
                <a:ext uri="{FF2B5EF4-FFF2-40B4-BE49-F238E27FC236}">
                  <a16:creationId xmlns:a16="http://schemas.microsoft.com/office/drawing/2014/main" id="{0CB7DCC9-2535-442C-BF73-17EB880B210A}"/>
                </a:ext>
              </a:extLst>
            </p:cNvPr>
            <p:cNvPicPr>
              <a:picLocks noChangeAspect="1"/>
            </p:cNvPicPr>
            <p:nvPr/>
          </p:nvPicPr>
          <p:blipFill>
            <a:blip r:embed="rId13"/>
            <a:stretch>
              <a:fillRect/>
            </a:stretch>
          </p:blipFill>
          <p:spPr>
            <a:xfrm>
              <a:off x="6027406" y="3987515"/>
              <a:ext cx="205754" cy="160031"/>
            </a:xfrm>
            <a:prstGeom prst="rect">
              <a:avLst/>
            </a:prstGeom>
          </p:spPr>
        </p:pic>
      </p:grpSp>
      <p:pic>
        <p:nvPicPr>
          <p:cNvPr id="53" name="圖片 52">
            <a:extLst>
              <a:ext uri="{FF2B5EF4-FFF2-40B4-BE49-F238E27FC236}">
                <a16:creationId xmlns:a16="http://schemas.microsoft.com/office/drawing/2014/main" id="{23A3CBD3-F265-4506-86AB-C1D08EA15A11}"/>
              </a:ext>
            </a:extLst>
          </p:cNvPr>
          <p:cNvPicPr>
            <a:picLocks noChangeAspect="1"/>
          </p:cNvPicPr>
          <p:nvPr/>
        </p:nvPicPr>
        <p:blipFill>
          <a:blip r:embed="rId14"/>
          <a:stretch>
            <a:fillRect/>
          </a:stretch>
        </p:blipFill>
        <p:spPr>
          <a:xfrm>
            <a:off x="5209756" y="5930901"/>
            <a:ext cx="1285513" cy="380893"/>
          </a:xfrm>
          <a:prstGeom prst="rect">
            <a:avLst/>
          </a:prstGeom>
        </p:spPr>
      </p:pic>
      <p:pic>
        <p:nvPicPr>
          <p:cNvPr id="54" name="圖片 53">
            <a:extLst>
              <a:ext uri="{FF2B5EF4-FFF2-40B4-BE49-F238E27FC236}">
                <a16:creationId xmlns:a16="http://schemas.microsoft.com/office/drawing/2014/main" id="{BCC2EC31-D320-4840-970A-DF9C51510B24}"/>
              </a:ext>
            </a:extLst>
          </p:cNvPr>
          <p:cNvPicPr>
            <a:picLocks noChangeAspect="1"/>
          </p:cNvPicPr>
          <p:nvPr/>
        </p:nvPicPr>
        <p:blipFill>
          <a:blip r:embed="rId15"/>
          <a:stretch>
            <a:fillRect/>
          </a:stretch>
        </p:blipFill>
        <p:spPr>
          <a:xfrm>
            <a:off x="8559058" y="4241088"/>
            <a:ext cx="1517812" cy="354156"/>
          </a:xfrm>
          <a:prstGeom prst="rect">
            <a:avLst/>
          </a:prstGeom>
        </p:spPr>
      </p:pic>
      <p:pic>
        <p:nvPicPr>
          <p:cNvPr id="55" name="圖片 54">
            <a:extLst>
              <a:ext uri="{FF2B5EF4-FFF2-40B4-BE49-F238E27FC236}">
                <a16:creationId xmlns:a16="http://schemas.microsoft.com/office/drawing/2014/main" id="{F5C6AC8D-06EF-4602-8F50-34D039E347A6}"/>
              </a:ext>
            </a:extLst>
          </p:cNvPr>
          <p:cNvPicPr>
            <a:picLocks noChangeAspect="1"/>
          </p:cNvPicPr>
          <p:nvPr/>
        </p:nvPicPr>
        <p:blipFill>
          <a:blip r:embed="rId16"/>
          <a:stretch>
            <a:fillRect/>
          </a:stretch>
        </p:blipFill>
        <p:spPr>
          <a:xfrm>
            <a:off x="5161715" y="5400555"/>
            <a:ext cx="2383394" cy="427789"/>
          </a:xfrm>
          <a:prstGeom prst="rect">
            <a:avLst/>
          </a:prstGeom>
        </p:spPr>
      </p:pic>
      <p:sp>
        <p:nvSpPr>
          <p:cNvPr id="14" name="左大括弧 13">
            <a:extLst>
              <a:ext uri="{FF2B5EF4-FFF2-40B4-BE49-F238E27FC236}">
                <a16:creationId xmlns:a16="http://schemas.microsoft.com/office/drawing/2014/main" id="{EBC57238-1930-49DD-B5A7-8B87324F3088}"/>
              </a:ext>
            </a:extLst>
          </p:cNvPr>
          <p:cNvSpPr/>
          <p:nvPr/>
        </p:nvSpPr>
        <p:spPr>
          <a:xfrm rot="10800000">
            <a:off x="8019188" y="4054117"/>
            <a:ext cx="371288" cy="728098"/>
          </a:xfrm>
          <a:prstGeom prst="leftBrace">
            <a:avLst>
              <a:gd name="adj1" fmla="val 15872"/>
              <a:gd name="adj2" fmla="val 50000"/>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pic>
        <p:nvPicPr>
          <p:cNvPr id="15" name="圖片 14">
            <a:extLst>
              <a:ext uri="{FF2B5EF4-FFF2-40B4-BE49-F238E27FC236}">
                <a16:creationId xmlns:a16="http://schemas.microsoft.com/office/drawing/2014/main" id="{7B545FEE-CBB8-4B2A-9069-C747DA7213EC}"/>
              </a:ext>
            </a:extLst>
          </p:cNvPr>
          <p:cNvPicPr>
            <a:picLocks noChangeAspect="1"/>
          </p:cNvPicPr>
          <p:nvPr/>
        </p:nvPicPr>
        <p:blipFill>
          <a:blip r:embed="rId17"/>
          <a:stretch>
            <a:fillRect/>
          </a:stretch>
        </p:blipFill>
        <p:spPr>
          <a:xfrm>
            <a:off x="2366521" y="3870171"/>
            <a:ext cx="156884" cy="156884"/>
          </a:xfrm>
          <a:prstGeom prst="rect">
            <a:avLst/>
          </a:prstGeom>
          <a:ln>
            <a:solidFill>
              <a:srgbClr val="A9ECF1"/>
            </a:solidFill>
          </a:ln>
        </p:spPr>
      </p:pic>
      <p:sp>
        <p:nvSpPr>
          <p:cNvPr id="16" name="文字方塊 15">
            <a:extLst>
              <a:ext uri="{FF2B5EF4-FFF2-40B4-BE49-F238E27FC236}">
                <a16:creationId xmlns:a16="http://schemas.microsoft.com/office/drawing/2014/main" id="{0CACFE43-A167-433F-A8F9-8165CA3193CF}"/>
              </a:ext>
            </a:extLst>
          </p:cNvPr>
          <p:cNvSpPr txBox="1"/>
          <p:nvPr/>
        </p:nvSpPr>
        <p:spPr>
          <a:xfrm>
            <a:off x="8125496" y="5180305"/>
            <a:ext cx="3680125" cy="923330"/>
          </a:xfrm>
          <a:prstGeom prst="rect">
            <a:avLst/>
          </a:prstGeom>
          <a:noFill/>
          <a:ln>
            <a:solidFill>
              <a:srgbClr val="00B0F0"/>
            </a:solidFill>
          </a:ln>
        </p:spPr>
        <p:txBody>
          <a:bodyPr wrap="square" rtlCol="0">
            <a:spAutoFit/>
          </a:bodyPr>
          <a:lstStyle/>
          <a:p>
            <a:r>
              <a:rPr lang="en-US" altLang="zh-TW" dirty="0"/>
              <a:t>Attention with Medicine Graph representation, learn the combination of </a:t>
            </a:r>
            <a:r>
              <a:rPr lang="en-US" altLang="zh-TW" dirty="0" err="1"/>
              <a:t>Zd</a:t>
            </a:r>
            <a:r>
              <a:rPr lang="en-US" altLang="zh-TW" dirty="0"/>
              <a:t> and </a:t>
            </a:r>
            <a:r>
              <a:rPr lang="en-US" altLang="zh-TW" dirty="0" err="1"/>
              <a:t>Zp</a:t>
            </a:r>
            <a:endParaRPr lang="zh-TW" altLang="en-US" dirty="0"/>
          </a:p>
        </p:txBody>
      </p:sp>
      <p:sp>
        <p:nvSpPr>
          <p:cNvPr id="56" name="矩形: 圓角 55">
            <a:extLst>
              <a:ext uri="{FF2B5EF4-FFF2-40B4-BE49-F238E27FC236}">
                <a16:creationId xmlns:a16="http://schemas.microsoft.com/office/drawing/2014/main" id="{7DC8DD18-2EEB-4B62-B8B2-0A894160AE2C}"/>
              </a:ext>
            </a:extLst>
          </p:cNvPr>
          <p:cNvSpPr/>
          <p:nvPr/>
        </p:nvSpPr>
        <p:spPr>
          <a:xfrm>
            <a:off x="934764" y="4060745"/>
            <a:ext cx="995636" cy="11746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a:extLst>
              <a:ext uri="{FF2B5EF4-FFF2-40B4-BE49-F238E27FC236}">
                <a16:creationId xmlns:a16="http://schemas.microsoft.com/office/drawing/2014/main" id="{D269430B-6CFB-4BD4-A60D-573877268B09}"/>
              </a:ext>
            </a:extLst>
          </p:cNvPr>
          <p:cNvPicPr>
            <a:picLocks noChangeAspect="1"/>
          </p:cNvPicPr>
          <p:nvPr/>
        </p:nvPicPr>
        <p:blipFill>
          <a:blip r:embed="rId18"/>
          <a:stretch>
            <a:fillRect/>
          </a:stretch>
        </p:blipFill>
        <p:spPr>
          <a:xfrm>
            <a:off x="1224517" y="3813985"/>
            <a:ext cx="255105" cy="215857"/>
          </a:xfrm>
          <a:prstGeom prst="rect">
            <a:avLst/>
          </a:prstGeom>
          <a:ln>
            <a:solidFill>
              <a:srgbClr val="A9ECF1"/>
            </a:solidFill>
          </a:ln>
        </p:spPr>
      </p:pic>
      <p:sp>
        <p:nvSpPr>
          <p:cNvPr id="57" name="矩形: 圓角 56">
            <a:extLst>
              <a:ext uri="{FF2B5EF4-FFF2-40B4-BE49-F238E27FC236}">
                <a16:creationId xmlns:a16="http://schemas.microsoft.com/office/drawing/2014/main" id="{08FC2A83-2F2F-42F1-82FA-DD007E04ED81}"/>
              </a:ext>
            </a:extLst>
          </p:cNvPr>
          <p:cNvSpPr/>
          <p:nvPr/>
        </p:nvSpPr>
        <p:spPr>
          <a:xfrm>
            <a:off x="2820923" y="4054261"/>
            <a:ext cx="995636" cy="11746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圓角 57">
            <a:extLst>
              <a:ext uri="{FF2B5EF4-FFF2-40B4-BE49-F238E27FC236}">
                <a16:creationId xmlns:a16="http://schemas.microsoft.com/office/drawing/2014/main" id="{669AADDA-62D8-4768-8F2B-4CE0C401691E}"/>
              </a:ext>
            </a:extLst>
          </p:cNvPr>
          <p:cNvSpPr/>
          <p:nvPr/>
        </p:nvSpPr>
        <p:spPr>
          <a:xfrm>
            <a:off x="1143426" y="3784624"/>
            <a:ext cx="2603074" cy="2678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圓角 68">
            <a:extLst>
              <a:ext uri="{FF2B5EF4-FFF2-40B4-BE49-F238E27FC236}">
                <a16:creationId xmlns:a16="http://schemas.microsoft.com/office/drawing/2014/main" id="{71EDB3F5-6957-4FF2-83B4-79A4E4A2283B}"/>
              </a:ext>
            </a:extLst>
          </p:cNvPr>
          <p:cNvSpPr/>
          <p:nvPr/>
        </p:nvSpPr>
        <p:spPr>
          <a:xfrm>
            <a:off x="1676400" y="3064860"/>
            <a:ext cx="1492960" cy="7691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投影片編號版面配置區 3">
            <a:extLst>
              <a:ext uri="{FF2B5EF4-FFF2-40B4-BE49-F238E27FC236}">
                <a16:creationId xmlns:a16="http://schemas.microsoft.com/office/drawing/2014/main" id="{F70A9E44-06C3-407E-A73B-DAF53BEB39CB}"/>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725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1)">
                                      <p:cBhvr>
                                        <p:cTn id="7" dur="2000"/>
                                        <p:tgtEl>
                                          <p:spTgt spid="5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wheel(1)">
                                      <p:cBhvr>
                                        <p:cTn id="10" dur="20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56"/>
                                        </p:tgtEl>
                                      </p:cBhvr>
                                    </p:animEffect>
                                    <p:set>
                                      <p:cBhvr>
                                        <p:cTn id="27" dur="1" fill="hold">
                                          <p:stCondLst>
                                            <p:cond delay="499"/>
                                          </p:stCondLst>
                                        </p:cTn>
                                        <p:tgtEl>
                                          <p:spTgt spid="56"/>
                                        </p:tgtEl>
                                        <p:attrNameLst>
                                          <p:attrName>style.visibility</p:attrName>
                                        </p:attrNameLst>
                                      </p:cBhvr>
                                      <p:to>
                                        <p:strVal val="hidden"/>
                                      </p:to>
                                    </p:set>
                                  </p:childTnLst>
                                </p:cTn>
                              </p:par>
                              <p:par>
                                <p:cTn id="28" presetID="22" presetClass="exit" presetSubtype="4" fill="hold" grpId="1" nodeType="withEffect">
                                  <p:stCondLst>
                                    <p:cond delay="0"/>
                                  </p:stCondLst>
                                  <p:childTnLst>
                                    <p:animEffect transition="out" filter="wipe(down)">
                                      <p:cBhvr>
                                        <p:cTn id="29" dur="500"/>
                                        <p:tgtEl>
                                          <p:spTgt spid="57"/>
                                        </p:tgtEl>
                                      </p:cBhvr>
                                    </p:animEffect>
                                    <p:set>
                                      <p:cBhvr>
                                        <p:cTn id="30" dur="1" fill="hold">
                                          <p:stCondLst>
                                            <p:cond delay="499"/>
                                          </p:stCondLst>
                                        </p:cTn>
                                        <p:tgtEl>
                                          <p:spTgt spid="5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heel(1)">
                                      <p:cBhvr>
                                        <p:cTn id="35" dur="2000"/>
                                        <p:tgtEl>
                                          <p:spTgt spid="58"/>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58"/>
                                        </p:tgtEl>
                                      </p:cBhvr>
                                    </p:animEffect>
                                    <p:set>
                                      <p:cBhvr>
                                        <p:cTn id="79" dur="1" fill="hold">
                                          <p:stCondLst>
                                            <p:cond delay="499"/>
                                          </p:stCondLst>
                                        </p:cTn>
                                        <p:tgtEl>
                                          <p:spTgt spid="58"/>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wheel(1)">
                                      <p:cBhvr>
                                        <p:cTn id="84" dur="20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1000"/>
                                        <p:tgtEl>
                                          <p:spTgt spid="55"/>
                                        </p:tgtEl>
                                      </p:cBhvr>
                                    </p:animEffect>
                                    <p:anim calcmode="lin" valueType="num">
                                      <p:cBhvr>
                                        <p:cTn id="90" dur="1000" fill="hold"/>
                                        <p:tgtEl>
                                          <p:spTgt spid="55"/>
                                        </p:tgtEl>
                                        <p:attrNameLst>
                                          <p:attrName>ppt_x</p:attrName>
                                        </p:attrNameLst>
                                      </p:cBhvr>
                                      <p:tavLst>
                                        <p:tav tm="0">
                                          <p:val>
                                            <p:strVal val="#ppt_x"/>
                                          </p:val>
                                        </p:tav>
                                        <p:tav tm="100000">
                                          <p:val>
                                            <p:strVal val="#ppt_x"/>
                                          </p:val>
                                        </p:tav>
                                      </p:tavLst>
                                    </p:anim>
                                    <p:anim calcmode="lin" valueType="num">
                                      <p:cBhvr>
                                        <p:cTn id="91" dur="1000" fill="hold"/>
                                        <p:tgtEl>
                                          <p:spTgt spid="5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1000"/>
                                        <p:tgtEl>
                                          <p:spTgt spid="16"/>
                                        </p:tgtEl>
                                      </p:cBhvr>
                                    </p:animEffect>
                                    <p:anim calcmode="lin" valueType="num">
                                      <p:cBhvr>
                                        <p:cTn id="95" dur="1000" fill="hold"/>
                                        <p:tgtEl>
                                          <p:spTgt spid="16"/>
                                        </p:tgtEl>
                                        <p:attrNameLst>
                                          <p:attrName>ppt_x</p:attrName>
                                        </p:attrNameLst>
                                      </p:cBhvr>
                                      <p:tavLst>
                                        <p:tav tm="0">
                                          <p:val>
                                            <p:strVal val="#ppt_x"/>
                                          </p:val>
                                        </p:tav>
                                        <p:tav tm="100000">
                                          <p:val>
                                            <p:strVal val="#ppt_x"/>
                                          </p:val>
                                        </p:tav>
                                      </p:tavLst>
                                    </p:anim>
                                    <p:anim calcmode="lin" valueType="num">
                                      <p:cBhvr>
                                        <p:cTn id="96" dur="1000" fill="hold"/>
                                        <p:tgtEl>
                                          <p:spTgt spid="16"/>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42" presetClass="entr" presetSubtype="0" fill="hold"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1000"/>
                                        <p:tgtEl>
                                          <p:spTgt spid="53"/>
                                        </p:tgtEl>
                                      </p:cBhvr>
                                    </p:animEffect>
                                    <p:anim calcmode="lin" valueType="num">
                                      <p:cBhvr>
                                        <p:cTn id="101" dur="1000" fill="hold"/>
                                        <p:tgtEl>
                                          <p:spTgt spid="53"/>
                                        </p:tgtEl>
                                        <p:attrNameLst>
                                          <p:attrName>ppt_x</p:attrName>
                                        </p:attrNameLst>
                                      </p:cBhvr>
                                      <p:tavLst>
                                        <p:tav tm="0">
                                          <p:val>
                                            <p:strVal val="#ppt_x"/>
                                          </p:val>
                                        </p:tav>
                                        <p:tav tm="100000">
                                          <p:val>
                                            <p:strVal val="#ppt_x"/>
                                          </p:val>
                                        </p:tav>
                                      </p:tavLst>
                                    </p:anim>
                                    <p:anim calcmode="lin" valueType="num">
                                      <p:cBhvr>
                                        <p:cTn id="10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56" grpId="0" animBg="1"/>
      <p:bldP spid="56" grpId="1" animBg="1"/>
      <p:bldP spid="57" grpId="0" animBg="1"/>
      <p:bldP spid="57" grpId="1" animBg="1"/>
      <p:bldP spid="58" grpId="0" animBg="1"/>
      <p:bldP spid="58" grpId="1" animBg="1"/>
      <p:bldP spid="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17" name="矩形 16">
            <a:extLst>
              <a:ext uri="{FF2B5EF4-FFF2-40B4-BE49-F238E27FC236}">
                <a16:creationId xmlns:a16="http://schemas.microsoft.com/office/drawing/2014/main" id="{CD4D8DB0-FBDA-4BFA-9B6C-903805710FCD}"/>
              </a:ext>
            </a:extLst>
          </p:cNvPr>
          <p:cNvSpPr/>
          <p:nvPr/>
        </p:nvSpPr>
        <p:spPr>
          <a:xfrm>
            <a:off x="3862864" y="1159335"/>
            <a:ext cx="7808548" cy="461665"/>
          </a:xfrm>
          <a:prstGeom prst="rect">
            <a:avLst/>
          </a:prstGeom>
        </p:spPr>
        <p:txBody>
          <a:bodyPr wrap="none">
            <a:spAutoFit/>
          </a:bodyPr>
          <a:lstStyle/>
          <a:p>
            <a:r>
              <a:rPr lang="en-US" altLang="zh-TW" sz="2400" b="1" dirty="0">
                <a:solidFill>
                  <a:srgbClr val="00B050"/>
                </a:solidFill>
              </a:rPr>
              <a:t>Medicine knowledge graph representation module</a:t>
            </a:r>
            <a:endParaRPr lang="zh-TW" altLang="en-US" sz="2400" b="1" dirty="0">
              <a:solidFill>
                <a:srgbClr val="00B050"/>
              </a:solidFill>
            </a:endParaRPr>
          </a:p>
        </p:txBody>
      </p:sp>
      <p:pic>
        <p:nvPicPr>
          <p:cNvPr id="40" name="圖片 39">
            <a:extLst>
              <a:ext uri="{FF2B5EF4-FFF2-40B4-BE49-F238E27FC236}">
                <a16:creationId xmlns:a16="http://schemas.microsoft.com/office/drawing/2014/main" id="{A41FF3B9-D936-4317-A1E6-4E2244F6A636}"/>
              </a:ext>
            </a:extLst>
          </p:cNvPr>
          <p:cNvPicPr>
            <a:picLocks noChangeAspect="1"/>
          </p:cNvPicPr>
          <p:nvPr/>
        </p:nvPicPr>
        <p:blipFill>
          <a:blip r:embed="rId3"/>
          <a:stretch>
            <a:fillRect/>
          </a:stretch>
        </p:blipFill>
        <p:spPr>
          <a:xfrm>
            <a:off x="5765437" y="2628049"/>
            <a:ext cx="5029666" cy="941266"/>
          </a:xfrm>
          <a:prstGeom prst="rect">
            <a:avLst/>
          </a:prstGeom>
        </p:spPr>
      </p:pic>
      <p:grpSp>
        <p:nvGrpSpPr>
          <p:cNvPr id="66" name="群組 65">
            <a:extLst>
              <a:ext uri="{FF2B5EF4-FFF2-40B4-BE49-F238E27FC236}">
                <a16:creationId xmlns:a16="http://schemas.microsoft.com/office/drawing/2014/main" id="{07BBF97C-4202-4B0C-B236-8FE5E14DB05A}"/>
              </a:ext>
            </a:extLst>
          </p:cNvPr>
          <p:cNvGrpSpPr/>
          <p:nvPr/>
        </p:nvGrpSpPr>
        <p:grpSpPr>
          <a:xfrm>
            <a:off x="376489" y="2944455"/>
            <a:ext cx="5007252" cy="3172026"/>
            <a:chOff x="117293" y="2773005"/>
            <a:chExt cx="5007252" cy="3172026"/>
          </a:xfrm>
        </p:grpSpPr>
        <p:grpSp>
          <p:nvGrpSpPr>
            <p:cNvPr id="59" name="群組 58">
              <a:extLst>
                <a:ext uri="{FF2B5EF4-FFF2-40B4-BE49-F238E27FC236}">
                  <a16:creationId xmlns:a16="http://schemas.microsoft.com/office/drawing/2014/main" id="{B44880D8-E207-4FF6-98D0-7F8C012B9738}"/>
                </a:ext>
              </a:extLst>
            </p:cNvPr>
            <p:cNvGrpSpPr/>
            <p:nvPr/>
          </p:nvGrpSpPr>
          <p:grpSpPr>
            <a:xfrm>
              <a:off x="117293" y="2773005"/>
              <a:ext cx="5007252" cy="3172026"/>
              <a:chOff x="204472" y="2610444"/>
              <a:chExt cx="5007252" cy="3172026"/>
            </a:xfrm>
          </p:grpSpPr>
          <p:grpSp>
            <p:nvGrpSpPr>
              <p:cNvPr id="38" name="群組 37">
                <a:extLst>
                  <a:ext uri="{FF2B5EF4-FFF2-40B4-BE49-F238E27FC236}">
                    <a16:creationId xmlns:a16="http://schemas.microsoft.com/office/drawing/2014/main" id="{B7B4232E-9D0A-48AF-9B78-C56AE53B57A5}"/>
                  </a:ext>
                </a:extLst>
              </p:cNvPr>
              <p:cNvGrpSpPr/>
              <p:nvPr/>
            </p:nvGrpSpPr>
            <p:grpSpPr>
              <a:xfrm>
                <a:off x="204472" y="3177540"/>
                <a:ext cx="4756297" cy="2604930"/>
                <a:chOff x="463552" y="3429000"/>
                <a:chExt cx="4756297" cy="2604930"/>
              </a:xfrm>
            </p:grpSpPr>
            <p:grpSp>
              <p:nvGrpSpPr>
                <p:cNvPr id="10" name="群組 9">
                  <a:extLst>
                    <a:ext uri="{FF2B5EF4-FFF2-40B4-BE49-F238E27FC236}">
                      <a16:creationId xmlns:a16="http://schemas.microsoft.com/office/drawing/2014/main" id="{40956BF1-4142-44E4-B7AB-62683D12E993}"/>
                    </a:ext>
                  </a:extLst>
                </p:cNvPr>
                <p:cNvGrpSpPr/>
                <p:nvPr/>
              </p:nvGrpSpPr>
              <p:grpSpPr>
                <a:xfrm>
                  <a:off x="1277133" y="3429000"/>
                  <a:ext cx="1382248" cy="1673299"/>
                  <a:chOff x="1330472" y="3519488"/>
                  <a:chExt cx="1702873" cy="1952143"/>
                </a:xfrm>
              </p:grpSpPr>
              <p:pic>
                <p:nvPicPr>
                  <p:cNvPr id="6" name="圖片 5">
                    <a:extLst>
                      <a:ext uri="{FF2B5EF4-FFF2-40B4-BE49-F238E27FC236}">
                        <a16:creationId xmlns:a16="http://schemas.microsoft.com/office/drawing/2014/main" id="{E0644B36-496D-4F2C-B826-63688B87F624}"/>
                      </a:ext>
                    </a:extLst>
                  </p:cNvPr>
                  <p:cNvPicPr>
                    <a:picLocks noChangeAspect="1"/>
                  </p:cNvPicPr>
                  <p:nvPr/>
                </p:nvPicPr>
                <p:blipFill rotWithShape="1">
                  <a:blip r:embed="rId4"/>
                  <a:srcRect l="26689" t="1959" r="56290" b="49024"/>
                  <a:stretch/>
                </p:blipFill>
                <p:spPr>
                  <a:xfrm>
                    <a:off x="1330472" y="3604846"/>
                    <a:ext cx="1702873" cy="1866785"/>
                  </a:xfrm>
                  <a:prstGeom prst="rect">
                    <a:avLst/>
                  </a:prstGeom>
                </p:spPr>
              </p:pic>
              <p:pic>
                <p:nvPicPr>
                  <p:cNvPr id="7" name="圖片 6">
                    <a:extLst>
                      <a:ext uri="{FF2B5EF4-FFF2-40B4-BE49-F238E27FC236}">
                        <a16:creationId xmlns:a16="http://schemas.microsoft.com/office/drawing/2014/main" id="{4E38957E-DCAE-4A33-9619-CEC31C20B75F}"/>
                      </a:ext>
                    </a:extLst>
                  </p:cNvPr>
                  <p:cNvPicPr>
                    <a:picLocks noChangeAspect="1"/>
                  </p:cNvPicPr>
                  <p:nvPr/>
                </p:nvPicPr>
                <p:blipFill rotWithShape="1">
                  <a:blip r:embed="rId5"/>
                  <a:srcRect t="5408" b="-1"/>
                  <a:stretch/>
                </p:blipFill>
                <p:spPr>
                  <a:xfrm>
                    <a:off x="2158097" y="3519488"/>
                    <a:ext cx="242199" cy="181065"/>
                  </a:xfrm>
                  <a:prstGeom prst="rect">
                    <a:avLst/>
                  </a:prstGeom>
                </p:spPr>
              </p:pic>
            </p:grpSp>
            <p:pic>
              <p:nvPicPr>
                <p:cNvPr id="13" name="圖片 12">
                  <a:extLst>
                    <a:ext uri="{FF2B5EF4-FFF2-40B4-BE49-F238E27FC236}">
                      <a16:creationId xmlns:a16="http://schemas.microsoft.com/office/drawing/2014/main" id="{BFB8DB35-5C8D-4EF1-AEB3-70D7CABA2CE3}"/>
                    </a:ext>
                  </a:extLst>
                </p:cNvPr>
                <p:cNvPicPr>
                  <a:picLocks noChangeAspect="1"/>
                </p:cNvPicPr>
                <p:nvPr/>
              </p:nvPicPr>
              <p:blipFill>
                <a:blip r:embed="rId6"/>
                <a:stretch>
                  <a:fillRect/>
                </a:stretch>
              </p:blipFill>
              <p:spPr>
                <a:xfrm>
                  <a:off x="463552" y="5418532"/>
                  <a:ext cx="4756297" cy="615398"/>
                </a:xfrm>
                <a:prstGeom prst="rect">
                  <a:avLst/>
                </a:prstGeom>
              </p:spPr>
            </p:pic>
            <p:pic>
              <p:nvPicPr>
                <p:cNvPr id="16" name="圖片 15">
                  <a:extLst>
                    <a:ext uri="{FF2B5EF4-FFF2-40B4-BE49-F238E27FC236}">
                      <a16:creationId xmlns:a16="http://schemas.microsoft.com/office/drawing/2014/main" id="{4AF012F5-CC2E-4BBD-BACB-9CB66BD41790}"/>
                    </a:ext>
                  </a:extLst>
                </p:cNvPr>
                <p:cNvPicPr>
                  <a:picLocks noChangeAspect="1"/>
                </p:cNvPicPr>
                <p:nvPr/>
              </p:nvPicPr>
              <p:blipFill>
                <a:blip r:embed="rId7"/>
                <a:stretch>
                  <a:fillRect/>
                </a:stretch>
              </p:blipFill>
              <p:spPr>
                <a:xfrm>
                  <a:off x="1872983" y="5113844"/>
                  <a:ext cx="762106" cy="284529"/>
                </a:xfrm>
                <a:prstGeom prst="rect">
                  <a:avLst/>
                </a:prstGeom>
              </p:spPr>
            </p:pic>
            <p:sp>
              <p:nvSpPr>
                <p:cNvPr id="36" name="矩形 35">
                  <a:extLst>
                    <a:ext uri="{FF2B5EF4-FFF2-40B4-BE49-F238E27FC236}">
                      <a16:creationId xmlns:a16="http://schemas.microsoft.com/office/drawing/2014/main" id="{B74A02B8-E8D1-4F5C-9D55-0B9771B78DDD}"/>
                    </a:ext>
                  </a:extLst>
                </p:cNvPr>
                <p:cNvSpPr/>
                <p:nvPr/>
              </p:nvSpPr>
              <p:spPr>
                <a:xfrm>
                  <a:off x="3924300" y="5192471"/>
                  <a:ext cx="197644" cy="211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E1D36717-FAC6-4A3B-9477-FA376C640230}"/>
                    </a:ext>
                  </a:extLst>
                </p:cNvPr>
                <p:cNvSpPr/>
                <p:nvPr/>
              </p:nvSpPr>
              <p:spPr>
                <a:xfrm>
                  <a:off x="3426444" y="5482628"/>
                  <a:ext cx="264319" cy="211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63ED0EF5-39D8-491A-9D4E-0A5FEABFD07C}"/>
                    </a:ext>
                  </a:extLst>
                </p:cNvPr>
                <p:cNvSpPr/>
                <p:nvPr/>
              </p:nvSpPr>
              <p:spPr>
                <a:xfrm>
                  <a:off x="3965124" y="5671101"/>
                  <a:ext cx="101149" cy="211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7C2C39CD-9836-4684-B648-B8E821F539B9}"/>
                    </a:ext>
                  </a:extLst>
                </p:cNvPr>
                <p:cNvSpPr/>
                <p:nvPr/>
              </p:nvSpPr>
              <p:spPr>
                <a:xfrm>
                  <a:off x="3756476" y="5849938"/>
                  <a:ext cx="264319"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BFE8C0A5-DC25-4B39-A178-0362BDD992DD}"/>
                    </a:ext>
                  </a:extLst>
                </p:cNvPr>
                <p:cNvSpPr/>
                <p:nvPr/>
              </p:nvSpPr>
              <p:spPr>
                <a:xfrm>
                  <a:off x="3690604" y="5783019"/>
                  <a:ext cx="167021"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a:extLst>
                    <a:ext uri="{FF2B5EF4-FFF2-40B4-BE49-F238E27FC236}">
                      <a16:creationId xmlns:a16="http://schemas.microsoft.com/office/drawing/2014/main" id="{78BD4300-5007-4ED3-BB1E-4064E935F07E}"/>
                    </a:ext>
                  </a:extLst>
                </p:cNvPr>
                <p:cNvSpPr/>
                <p:nvPr/>
              </p:nvSpPr>
              <p:spPr>
                <a:xfrm>
                  <a:off x="3426254" y="5871200"/>
                  <a:ext cx="167021"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D56FA749-4ABE-4B70-8AAC-3D602BE40049}"/>
                    </a:ext>
                  </a:extLst>
                </p:cNvPr>
                <p:cNvSpPr/>
                <p:nvPr/>
              </p:nvSpPr>
              <p:spPr>
                <a:xfrm>
                  <a:off x="3595756" y="5668400"/>
                  <a:ext cx="167021" cy="268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480E180C-014E-4E6A-9750-548D312FD226}"/>
                    </a:ext>
                  </a:extLst>
                </p:cNvPr>
                <p:cNvSpPr/>
                <p:nvPr/>
              </p:nvSpPr>
              <p:spPr>
                <a:xfrm>
                  <a:off x="3332083" y="5465284"/>
                  <a:ext cx="330574" cy="97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pic>
            <p:nvPicPr>
              <p:cNvPr id="57" name="圖片 56">
                <a:extLst>
                  <a:ext uri="{FF2B5EF4-FFF2-40B4-BE49-F238E27FC236}">
                    <a16:creationId xmlns:a16="http://schemas.microsoft.com/office/drawing/2014/main" id="{062D0E44-EA70-4230-B890-420AC833FB90}"/>
                  </a:ext>
                </a:extLst>
              </p:cNvPr>
              <p:cNvPicPr>
                <a:picLocks noChangeAspect="1"/>
              </p:cNvPicPr>
              <p:nvPr/>
            </p:nvPicPr>
            <p:blipFill>
              <a:blip r:embed="rId8"/>
              <a:stretch>
                <a:fillRect/>
              </a:stretch>
            </p:blipFill>
            <p:spPr>
              <a:xfrm>
                <a:off x="1613903" y="2891672"/>
                <a:ext cx="278856" cy="242483"/>
              </a:xfrm>
              <a:prstGeom prst="rect">
                <a:avLst/>
              </a:prstGeom>
            </p:spPr>
          </p:pic>
          <p:sp>
            <p:nvSpPr>
              <p:cNvPr id="26" name="文字方塊 25">
                <a:extLst>
                  <a:ext uri="{FF2B5EF4-FFF2-40B4-BE49-F238E27FC236}">
                    <a16:creationId xmlns:a16="http://schemas.microsoft.com/office/drawing/2014/main" id="{A277A0C9-C316-43B1-AA30-AB45DEF786C7}"/>
                  </a:ext>
                </a:extLst>
              </p:cNvPr>
              <p:cNvSpPr txBox="1"/>
              <p:nvPr/>
            </p:nvSpPr>
            <p:spPr>
              <a:xfrm>
                <a:off x="653601" y="2610444"/>
                <a:ext cx="4558123" cy="369332"/>
              </a:xfrm>
              <a:prstGeom prst="rect">
                <a:avLst/>
              </a:prstGeom>
              <a:noFill/>
            </p:spPr>
            <p:txBody>
              <a:bodyPr wrap="square" rtlCol="0">
                <a:spAutoFit/>
              </a:bodyPr>
              <a:lstStyle/>
              <a:p>
                <a:r>
                  <a:rPr lang="en-US" altLang="zh-TW" dirty="0"/>
                  <a:t>Medicine graph representation</a:t>
                </a:r>
                <a:endParaRPr lang="zh-TW" altLang="en-US" dirty="0"/>
              </a:p>
            </p:txBody>
          </p:sp>
          <p:sp>
            <p:nvSpPr>
              <p:cNvPr id="58" name="矩形 57">
                <a:extLst>
                  <a:ext uri="{FF2B5EF4-FFF2-40B4-BE49-F238E27FC236}">
                    <a16:creationId xmlns:a16="http://schemas.microsoft.com/office/drawing/2014/main" id="{1FF59F34-6C5D-4615-BF20-1C05FEC80A83}"/>
                  </a:ext>
                </a:extLst>
              </p:cNvPr>
              <p:cNvSpPr/>
              <p:nvPr/>
            </p:nvSpPr>
            <p:spPr>
              <a:xfrm>
                <a:off x="1043834" y="3288987"/>
                <a:ext cx="264319" cy="211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2" name="矩形 61">
              <a:extLst>
                <a:ext uri="{FF2B5EF4-FFF2-40B4-BE49-F238E27FC236}">
                  <a16:creationId xmlns:a16="http://schemas.microsoft.com/office/drawing/2014/main" id="{3583C62C-DAF3-4F39-AFA7-DA1AD2F545B6}"/>
                </a:ext>
              </a:extLst>
            </p:cNvPr>
            <p:cNvSpPr/>
            <p:nvPr/>
          </p:nvSpPr>
          <p:spPr>
            <a:xfrm>
              <a:off x="2761972" y="5419756"/>
              <a:ext cx="167021" cy="268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6FB3DEEA-E155-40F2-AA3A-EE71FCF585D5}"/>
                </a:ext>
              </a:extLst>
            </p:cNvPr>
            <p:cNvSpPr/>
            <p:nvPr/>
          </p:nvSpPr>
          <p:spPr>
            <a:xfrm>
              <a:off x="2948094" y="5688167"/>
              <a:ext cx="167021" cy="175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D2823279-38C7-4909-864A-254347353525}"/>
                </a:ext>
              </a:extLst>
            </p:cNvPr>
            <p:cNvSpPr/>
            <p:nvPr/>
          </p:nvSpPr>
          <p:spPr>
            <a:xfrm>
              <a:off x="2935158" y="5393729"/>
              <a:ext cx="192892" cy="11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a:extLst>
                <a:ext uri="{FF2B5EF4-FFF2-40B4-BE49-F238E27FC236}">
                  <a16:creationId xmlns:a16="http://schemas.microsoft.com/office/drawing/2014/main" id="{CD2ACF0C-F127-4022-984A-153EB5193BCE}"/>
                </a:ext>
              </a:extLst>
            </p:cNvPr>
            <p:cNvSpPr/>
            <p:nvPr/>
          </p:nvSpPr>
          <p:spPr>
            <a:xfrm>
              <a:off x="3205379" y="5227759"/>
              <a:ext cx="192892" cy="1112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24" name="圖片 123">
            <a:extLst>
              <a:ext uri="{FF2B5EF4-FFF2-40B4-BE49-F238E27FC236}">
                <a16:creationId xmlns:a16="http://schemas.microsoft.com/office/drawing/2014/main" id="{0548A094-01D4-4823-9903-656C4E9DE2B4}"/>
              </a:ext>
            </a:extLst>
          </p:cNvPr>
          <p:cNvPicPr>
            <a:picLocks noChangeAspect="1"/>
          </p:cNvPicPr>
          <p:nvPr/>
        </p:nvPicPr>
        <p:blipFill>
          <a:blip r:embed="rId9"/>
          <a:stretch>
            <a:fillRect/>
          </a:stretch>
        </p:blipFill>
        <p:spPr>
          <a:xfrm>
            <a:off x="5765437" y="4004216"/>
            <a:ext cx="495369" cy="466790"/>
          </a:xfrm>
          <a:prstGeom prst="rect">
            <a:avLst/>
          </a:prstGeom>
        </p:spPr>
      </p:pic>
      <p:pic>
        <p:nvPicPr>
          <p:cNvPr id="125" name="圖片 124">
            <a:extLst>
              <a:ext uri="{FF2B5EF4-FFF2-40B4-BE49-F238E27FC236}">
                <a16:creationId xmlns:a16="http://schemas.microsoft.com/office/drawing/2014/main" id="{8B97FF03-0916-49A4-B374-188CB7F80E07}"/>
              </a:ext>
            </a:extLst>
          </p:cNvPr>
          <p:cNvPicPr>
            <a:picLocks noChangeAspect="1"/>
          </p:cNvPicPr>
          <p:nvPr/>
        </p:nvPicPr>
        <p:blipFill>
          <a:blip r:embed="rId10"/>
          <a:stretch>
            <a:fillRect/>
          </a:stretch>
        </p:blipFill>
        <p:spPr>
          <a:xfrm>
            <a:off x="5691805" y="4787689"/>
            <a:ext cx="495368" cy="460807"/>
          </a:xfrm>
          <a:prstGeom prst="rect">
            <a:avLst/>
          </a:prstGeom>
        </p:spPr>
      </p:pic>
      <p:pic>
        <p:nvPicPr>
          <p:cNvPr id="126" name="圖片 125">
            <a:extLst>
              <a:ext uri="{FF2B5EF4-FFF2-40B4-BE49-F238E27FC236}">
                <a16:creationId xmlns:a16="http://schemas.microsoft.com/office/drawing/2014/main" id="{353A8662-42B3-46BB-A866-0D746825C699}"/>
              </a:ext>
            </a:extLst>
          </p:cNvPr>
          <p:cNvPicPr>
            <a:picLocks noChangeAspect="1"/>
          </p:cNvPicPr>
          <p:nvPr/>
        </p:nvPicPr>
        <p:blipFill>
          <a:blip r:embed="rId11"/>
          <a:stretch>
            <a:fillRect/>
          </a:stretch>
        </p:blipFill>
        <p:spPr>
          <a:xfrm>
            <a:off x="5625120" y="5565179"/>
            <a:ext cx="562053" cy="409632"/>
          </a:xfrm>
          <a:prstGeom prst="rect">
            <a:avLst/>
          </a:prstGeom>
        </p:spPr>
      </p:pic>
      <p:sp>
        <p:nvSpPr>
          <p:cNvPr id="127" name="文字方塊 126">
            <a:extLst>
              <a:ext uri="{FF2B5EF4-FFF2-40B4-BE49-F238E27FC236}">
                <a16:creationId xmlns:a16="http://schemas.microsoft.com/office/drawing/2014/main" id="{E5223F8F-8B88-468E-93A1-56EA9FA07796}"/>
              </a:ext>
            </a:extLst>
          </p:cNvPr>
          <p:cNvSpPr txBox="1"/>
          <p:nvPr/>
        </p:nvSpPr>
        <p:spPr>
          <a:xfrm>
            <a:off x="6260806" y="4015451"/>
            <a:ext cx="5667375" cy="369332"/>
          </a:xfrm>
          <a:prstGeom prst="rect">
            <a:avLst/>
          </a:prstGeom>
          <a:noFill/>
        </p:spPr>
        <p:txBody>
          <a:bodyPr wrap="square" rtlCol="0">
            <a:spAutoFit/>
          </a:bodyPr>
          <a:lstStyle/>
          <a:p>
            <a:r>
              <a:rPr lang="en-US" altLang="zh-TW" dirty="0"/>
              <a:t>: neighbors of node vi according to the relation r.</a:t>
            </a:r>
            <a:endParaRPr lang="zh-TW" altLang="en-US" dirty="0"/>
          </a:p>
        </p:txBody>
      </p:sp>
      <p:sp>
        <p:nvSpPr>
          <p:cNvPr id="128" name="文字方塊 127">
            <a:extLst>
              <a:ext uri="{FF2B5EF4-FFF2-40B4-BE49-F238E27FC236}">
                <a16:creationId xmlns:a16="http://schemas.microsoft.com/office/drawing/2014/main" id="{F6EF47B1-FFD7-487B-AFAF-29D9302D2262}"/>
              </a:ext>
            </a:extLst>
          </p:cNvPr>
          <p:cNvSpPr txBox="1"/>
          <p:nvPr/>
        </p:nvSpPr>
        <p:spPr>
          <a:xfrm>
            <a:off x="6260806" y="5548063"/>
            <a:ext cx="5667375" cy="369332"/>
          </a:xfrm>
          <a:prstGeom prst="rect">
            <a:avLst/>
          </a:prstGeom>
          <a:noFill/>
        </p:spPr>
        <p:txBody>
          <a:bodyPr wrap="square" rtlCol="0">
            <a:spAutoFit/>
          </a:bodyPr>
          <a:lstStyle/>
          <a:p>
            <a:r>
              <a:rPr lang="en-US" altLang="zh-TW" dirty="0"/>
              <a:t>: problem-specific normalization constant.</a:t>
            </a:r>
            <a:endParaRPr lang="zh-TW" altLang="en-US" dirty="0"/>
          </a:p>
        </p:txBody>
      </p:sp>
      <p:sp>
        <p:nvSpPr>
          <p:cNvPr id="129" name="文字方塊 128">
            <a:extLst>
              <a:ext uri="{FF2B5EF4-FFF2-40B4-BE49-F238E27FC236}">
                <a16:creationId xmlns:a16="http://schemas.microsoft.com/office/drawing/2014/main" id="{38CB2896-711F-4071-A708-EE5C1FC939F6}"/>
              </a:ext>
            </a:extLst>
          </p:cNvPr>
          <p:cNvSpPr txBox="1"/>
          <p:nvPr/>
        </p:nvSpPr>
        <p:spPr>
          <a:xfrm>
            <a:off x="6260806" y="4827063"/>
            <a:ext cx="5667375" cy="369332"/>
          </a:xfrm>
          <a:prstGeom prst="rect">
            <a:avLst/>
          </a:prstGeom>
          <a:noFill/>
        </p:spPr>
        <p:txBody>
          <a:bodyPr wrap="square" rtlCol="0">
            <a:spAutoFit/>
          </a:bodyPr>
          <a:lstStyle/>
          <a:p>
            <a:r>
              <a:rPr lang="en-US" altLang="zh-TW" dirty="0"/>
              <a:t>: set of all relations considered in the graph.</a:t>
            </a:r>
            <a:endParaRPr lang="zh-TW" altLang="en-US" dirty="0"/>
          </a:p>
        </p:txBody>
      </p:sp>
      <p:sp>
        <p:nvSpPr>
          <p:cNvPr id="39" name="矩形 38">
            <a:extLst>
              <a:ext uri="{FF2B5EF4-FFF2-40B4-BE49-F238E27FC236}">
                <a16:creationId xmlns:a16="http://schemas.microsoft.com/office/drawing/2014/main" id="{F64EC02A-8865-4BC3-997B-712C1BEB0C79}"/>
              </a:ext>
            </a:extLst>
          </p:cNvPr>
          <p:cNvSpPr/>
          <p:nvPr/>
        </p:nvSpPr>
        <p:spPr>
          <a:xfrm>
            <a:off x="1258069" y="2157476"/>
            <a:ext cx="1604927"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2000" dirty="0"/>
              <a:t>R-GCN : </a:t>
            </a:r>
            <a:endParaRPr lang="zh-TW" altLang="en-US" sz="2000" dirty="0"/>
          </a:p>
        </p:txBody>
      </p:sp>
      <p:sp>
        <p:nvSpPr>
          <p:cNvPr id="41" name="投影片編號版面配置區 3">
            <a:extLst>
              <a:ext uri="{FF2B5EF4-FFF2-40B4-BE49-F238E27FC236}">
                <a16:creationId xmlns:a16="http://schemas.microsoft.com/office/drawing/2014/main" id="{3E4BCDAE-0D68-46AF-A213-E10A9ED1BA4F}"/>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12</a:t>
            </a:fld>
            <a:endParaRPr lang="en-US" dirty="0">
              <a:solidFill>
                <a:prstClr val="black"/>
              </a:solidFill>
            </a:endParaRPr>
          </a:p>
        </p:txBody>
      </p:sp>
      <p:sp>
        <p:nvSpPr>
          <p:cNvPr id="42" name="矩形 41">
            <a:extLst>
              <a:ext uri="{FF2B5EF4-FFF2-40B4-BE49-F238E27FC236}">
                <a16:creationId xmlns:a16="http://schemas.microsoft.com/office/drawing/2014/main" id="{9648630A-38E7-4AF2-B43E-2B4704D06411}"/>
              </a:ext>
            </a:extLst>
          </p:cNvPr>
          <p:cNvSpPr/>
          <p:nvPr/>
        </p:nvSpPr>
        <p:spPr>
          <a:xfrm>
            <a:off x="6922649" y="3265470"/>
            <a:ext cx="521757" cy="357528"/>
          </a:xfrm>
          <a:prstGeom prst="rect">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214B251B-3278-4751-A127-9415835D4AD6}"/>
              </a:ext>
            </a:extLst>
          </p:cNvPr>
          <p:cNvSpPr/>
          <p:nvPr/>
        </p:nvSpPr>
        <p:spPr>
          <a:xfrm>
            <a:off x="6408794" y="3250236"/>
            <a:ext cx="457006" cy="357528"/>
          </a:xfrm>
          <a:prstGeom prst="rect">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a:extLst>
              <a:ext uri="{FF2B5EF4-FFF2-40B4-BE49-F238E27FC236}">
                <a16:creationId xmlns:a16="http://schemas.microsoft.com/office/drawing/2014/main" id="{DC472EF4-788E-40FB-82E6-E3539DE327FF}"/>
              </a:ext>
            </a:extLst>
          </p:cNvPr>
          <p:cNvSpPr/>
          <p:nvPr/>
        </p:nvSpPr>
        <p:spPr>
          <a:xfrm>
            <a:off x="7566582" y="3098682"/>
            <a:ext cx="457006" cy="357528"/>
          </a:xfrm>
          <a:prstGeom prst="rect">
            <a:avLst/>
          </a:prstGeom>
          <a:solidFill>
            <a:schemeClr val="accent1">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303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fade">
                                      <p:cBhvr>
                                        <p:cTn id="13" dur="1000"/>
                                        <p:tgtEl>
                                          <p:spTgt spid="124"/>
                                        </p:tgtEl>
                                      </p:cBhvr>
                                    </p:animEffect>
                                    <p:anim calcmode="lin" valueType="num">
                                      <p:cBhvr>
                                        <p:cTn id="14" dur="1000" fill="hold"/>
                                        <p:tgtEl>
                                          <p:spTgt spid="124"/>
                                        </p:tgtEl>
                                        <p:attrNameLst>
                                          <p:attrName>ppt_x</p:attrName>
                                        </p:attrNameLst>
                                      </p:cBhvr>
                                      <p:tavLst>
                                        <p:tav tm="0">
                                          <p:val>
                                            <p:strVal val="#ppt_x"/>
                                          </p:val>
                                        </p:tav>
                                        <p:tav tm="100000">
                                          <p:val>
                                            <p:strVal val="#ppt_x"/>
                                          </p:val>
                                        </p:tav>
                                      </p:tavLst>
                                    </p:anim>
                                    <p:anim calcmode="lin" valueType="num">
                                      <p:cBhvr>
                                        <p:cTn id="15" dur="1000" fill="hold"/>
                                        <p:tgtEl>
                                          <p:spTgt spid="12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7"/>
                                        </p:tgtEl>
                                        <p:attrNameLst>
                                          <p:attrName>style.visibility</p:attrName>
                                        </p:attrNameLst>
                                      </p:cBhvr>
                                      <p:to>
                                        <p:strVal val="visible"/>
                                      </p:to>
                                    </p:set>
                                    <p:animEffect transition="in" filter="fade">
                                      <p:cBhvr>
                                        <p:cTn id="18" dur="1000"/>
                                        <p:tgtEl>
                                          <p:spTgt spid="127"/>
                                        </p:tgtEl>
                                      </p:cBhvr>
                                    </p:animEffect>
                                    <p:anim calcmode="lin" valueType="num">
                                      <p:cBhvr>
                                        <p:cTn id="19" dur="1000" fill="hold"/>
                                        <p:tgtEl>
                                          <p:spTgt spid="127"/>
                                        </p:tgtEl>
                                        <p:attrNameLst>
                                          <p:attrName>ppt_x</p:attrName>
                                        </p:attrNameLst>
                                      </p:cBhvr>
                                      <p:tavLst>
                                        <p:tav tm="0">
                                          <p:val>
                                            <p:strVal val="#ppt_x"/>
                                          </p:val>
                                        </p:tav>
                                        <p:tav tm="100000">
                                          <p:val>
                                            <p:strVal val="#ppt_x"/>
                                          </p:val>
                                        </p:tav>
                                      </p:tavLst>
                                    </p:anim>
                                    <p:anim calcmode="lin" valueType="num">
                                      <p:cBhvr>
                                        <p:cTn id="20" dur="1000" fill="hold"/>
                                        <p:tgtEl>
                                          <p:spTgt spid="12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1000"/>
                                        <p:tgtEl>
                                          <p:spTgt spid="125"/>
                                        </p:tgtEl>
                                      </p:cBhvr>
                                    </p:animEffect>
                                    <p:anim calcmode="lin" valueType="num">
                                      <p:cBhvr>
                                        <p:cTn id="29" dur="1000" fill="hold"/>
                                        <p:tgtEl>
                                          <p:spTgt spid="125"/>
                                        </p:tgtEl>
                                        <p:attrNameLst>
                                          <p:attrName>ppt_x</p:attrName>
                                        </p:attrNameLst>
                                      </p:cBhvr>
                                      <p:tavLst>
                                        <p:tav tm="0">
                                          <p:val>
                                            <p:strVal val="#ppt_x"/>
                                          </p:val>
                                        </p:tav>
                                        <p:tav tm="100000">
                                          <p:val>
                                            <p:strVal val="#ppt_x"/>
                                          </p:val>
                                        </p:tav>
                                      </p:tavLst>
                                    </p:anim>
                                    <p:anim calcmode="lin" valueType="num">
                                      <p:cBhvr>
                                        <p:cTn id="30" dur="1000" fill="hold"/>
                                        <p:tgtEl>
                                          <p:spTgt spid="12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1000"/>
                                        <p:tgtEl>
                                          <p:spTgt spid="129"/>
                                        </p:tgtEl>
                                      </p:cBhvr>
                                    </p:animEffect>
                                    <p:anim calcmode="lin" valueType="num">
                                      <p:cBhvr>
                                        <p:cTn id="34" dur="1000" fill="hold"/>
                                        <p:tgtEl>
                                          <p:spTgt spid="129"/>
                                        </p:tgtEl>
                                        <p:attrNameLst>
                                          <p:attrName>ppt_x</p:attrName>
                                        </p:attrNameLst>
                                      </p:cBhvr>
                                      <p:tavLst>
                                        <p:tav tm="0">
                                          <p:val>
                                            <p:strVal val="#ppt_x"/>
                                          </p:val>
                                        </p:tav>
                                        <p:tav tm="100000">
                                          <p:val>
                                            <p:strVal val="#ppt_x"/>
                                          </p:val>
                                        </p:tav>
                                      </p:tavLst>
                                    </p:anim>
                                    <p:anim calcmode="lin" valueType="num">
                                      <p:cBhvr>
                                        <p:cTn id="35" dur="1000" fill="hold"/>
                                        <p:tgtEl>
                                          <p:spTgt spid="129"/>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barn(inVertical)">
                                      <p:cBhvr>
                                        <p:cTn id="39" dur="500"/>
                                        <p:tgtEl>
                                          <p:spTgt spid="44"/>
                                        </p:tgtEl>
                                      </p:cBhvr>
                                    </p:animEffect>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1000"/>
                                        <p:tgtEl>
                                          <p:spTgt spid="126"/>
                                        </p:tgtEl>
                                      </p:cBhvr>
                                    </p:animEffect>
                                    <p:anim calcmode="lin" valueType="num">
                                      <p:cBhvr>
                                        <p:cTn id="44" dur="1000" fill="hold"/>
                                        <p:tgtEl>
                                          <p:spTgt spid="126"/>
                                        </p:tgtEl>
                                        <p:attrNameLst>
                                          <p:attrName>ppt_x</p:attrName>
                                        </p:attrNameLst>
                                      </p:cBhvr>
                                      <p:tavLst>
                                        <p:tav tm="0">
                                          <p:val>
                                            <p:strVal val="#ppt_x"/>
                                          </p:val>
                                        </p:tav>
                                        <p:tav tm="100000">
                                          <p:val>
                                            <p:strVal val="#ppt_x"/>
                                          </p:val>
                                        </p:tav>
                                      </p:tavLst>
                                    </p:anim>
                                    <p:anim calcmode="lin" valueType="num">
                                      <p:cBhvr>
                                        <p:cTn id="45" dur="1000" fill="hold"/>
                                        <p:tgtEl>
                                          <p:spTgt spid="12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1000"/>
                                        <p:tgtEl>
                                          <p:spTgt spid="128"/>
                                        </p:tgtEl>
                                      </p:cBhvr>
                                    </p:animEffect>
                                    <p:anim calcmode="lin" valueType="num">
                                      <p:cBhvr>
                                        <p:cTn id="49" dur="1000" fill="hold"/>
                                        <p:tgtEl>
                                          <p:spTgt spid="128"/>
                                        </p:tgtEl>
                                        <p:attrNameLst>
                                          <p:attrName>ppt_x</p:attrName>
                                        </p:attrNameLst>
                                      </p:cBhvr>
                                      <p:tavLst>
                                        <p:tav tm="0">
                                          <p:val>
                                            <p:strVal val="#ppt_x"/>
                                          </p:val>
                                        </p:tav>
                                        <p:tav tm="100000">
                                          <p:val>
                                            <p:strVal val="#ppt_x"/>
                                          </p:val>
                                        </p:tav>
                                      </p:tavLst>
                                    </p:anim>
                                    <p:anim calcmode="lin" valueType="num">
                                      <p:cBhvr>
                                        <p:cTn id="50" dur="1000" fill="hold"/>
                                        <p:tgtEl>
                                          <p:spTgt spid="128"/>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16" presetClass="entr" presetSubtype="21"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arn(inVertical)">
                                      <p:cBhvr>
                                        <p:cTn id="5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42" grpId="0" animBg="1"/>
      <p:bldP spid="44"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17" name="矩形 16">
            <a:extLst>
              <a:ext uri="{FF2B5EF4-FFF2-40B4-BE49-F238E27FC236}">
                <a16:creationId xmlns:a16="http://schemas.microsoft.com/office/drawing/2014/main" id="{CD4D8DB0-FBDA-4BFA-9B6C-903805710FCD}"/>
              </a:ext>
            </a:extLst>
          </p:cNvPr>
          <p:cNvSpPr/>
          <p:nvPr/>
        </p:nvSpPr>
        <p:spPr>
          <a:xfrm>
            <a:off x="3862864" y="1159335"/>
            <a:ext cx="7808548" cy="461665"/>
          </a:xfrm>
          <a:prstGeom prst="rect">
            <a:avLst/>
          </a:prstGeom>
        </p:spPr>
        <p:txBody>
          <a:bodyPr wrap="none">
            <a:spAutoFit/>
          </a:bodyPr>
          <a:lstStyle/>
          <a:p>
            <a:r>
              <a:rPr lang="en-US" altLang="zh-TW" sz="2400" b="1" dirty="0">
                <a:solidFill>
                  <a:srgbClr val="00B050"/>
                </a:solidFill>
              </a:rPr>
              <a:t>Medicine knowledge graph representation module</a:t>
            </a:r>
            <a:endParaRPr lang="zh-TW" altLang="en-US" sz="2400" b="1" dirty="0">
              <a:solidFill>
                <a:srgbClr val="00B050"/>
              </a:solidFill>
            </a:endParaRPr>
          </a:p>
        </p:txBody>
      </p:sp>
      <p:pic>
        <p:nvPicPr>
          <p:cNvPr id="40" name="圖片 39">
            <a:extLst>
              <a:ext uri="{FF2B5EF4-FFF2-40B4-BE49-F238E27FC236}">
                <a16:creationId xmlns:a16="http://schemas.microsoft.com/office/drawing/2014/main" id="{A41FF3B9-D936-4317-A1E6-4E2244F6A636}"/>
              </a:ext>
            </a:extLst>
          </p:cNvPr>
          <p:cNvPicPr>
            <a:picLocks noChangeAspect="1"/>
          </p:cNvPicPr>
          <p:nvPr/>
        </p:nvPicPr>
        <p:blipFill>
          <a:blip r:embed="rId3"/>
          <a:stretch>
            <a:fillRect/>
          </a:stretch>
        </p:blipFill>
        <p:spPr>
          <a:xfrm>
            <a:off x="1348031" y="1825250"/>
            <a:ext cx="5029666" cy="941266"/>
          </a:xfrm>
          <a:prstGeom prst="rect">
            <a:avLst/>
          </a:prstGeom>
        </p:spPr>
      </p:pic>
      <p:sp>
        <p:nvSpPr>
          <p:cNvPr id="60" name="矩形 59">
            <a:extLst>
              <a:ext uri="{FF2B5EF4-FFF2-40B4-BE49-F238E27FC236}">
                <a16:creationId xmlns:a16="http://schemas.microsoft.com/office/drawing/2014/main" id="{A9B0ECE3-DB6A-402D-A3DC-D1497F475892}"/>
              </a:ext>
            </a:extLst>
          </p:cNvPr>
          <p:cNvSpPr/>
          <p:nvPr/>
        </p:nvSpPr>
        <p:spPr>
          <a:xfrm>
            <a:off x="1276657" y="2895979"/>
            <a:ext cx="3063659"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2000" dirty="0"/>
              <a:t>Example of R-GCN : </a:t>
            </a:r>
            <a:endParaRPr lang="zh-TW" altLang="en-US" sz="2000" dirty="0"/>
          </a:p>
        </p:txBody>
      </p:sp>
      <p:grpSp>
        <p:nvGrpSpPr>
          <p:cNvPr id="2" name="群組 1">
            <a:extLst>
              <a:ext uri="{FF2B5EF4-FFF2-40B4-BE49-F238E27FC236}">
                <a16:creationId xmlns:a16="http://schemas.microsoft.com/office/drawing/2014/main" id="{2711D232-618A-4360-A3D6-17C6FB4A0A3F}"/>
              </a:ext>
            </a:extLst>
          </p:cNvPr>
          <p:cNvGrpSpPr/>
          <p:nvPr/>
        </p:nvGrpSpPr>
        <p:grpSpPr>
          <a:xfrm>
            <a:off x="8555943" y="2084760"/>
            <a:ext cx="1625272" cy="1173638"/>
            <a:chOff x="1562684" y="3589017"/>
            <a:chExt cx="1625272" cy="1173638"/>
          </a:xfrm>
        </p:grpSpPr>
        <p:pic>
          <p:nvPicPr>
            <p:cNvPr id="61" name="圖片 60">
              <a:extLst>
                <a:ext uri="{FF2B5EF4-FFF2-40B4-BE49-F238E27FC236}">
                  <a16:creationId xmlns:a16="http://schemas.microsoft.com/office/drawing/2014/main" id="{04E17760-D381-49B7-BFE7-00CEE34E08EE}"/>
                </a:ext>
              </a:extLst>
            </p:cNvPr>
            <p:cNvPicPr>
              <a:picLocks noChangeAspect="1"/>
            </p:cNvPicPr>
            <p:nvPr/>
          </p:nvPicPr>
          <p:blipFill rotWithShape="1">
            <a:blip r:embed="rId4"/>
            <a:srcRect t="1934"/>
            <a:stretch/>
          </p:blipFill>
          <p:spPr>
            <a:xfrm>
              <a:off x="1562684" y="3589017"/>
              <a:ext cx="1625272" cy="1173638"/>
            </a:xfrm>
            <a:prstGeom prst="rect">
              <a:avLst/>
            </a:prstGeom>
          </p:spPr>
        </p:pic>
        <p:cxnSp>
          <p:nvCxnSpPr>
            <p:cNvPr id="68" name="直線接點 67">
              <a:extLst>
                <a:ext uri="{FF2B5EF4-FFF2-40B4-BE49-F238E27FC236}">
                  <a16:creationId xmlns:a16="http://schemas.microsoft.com/office/drawing/2014/main" id="{71B00058-9939-4233-97A3-AE188CFF9439}"/>
                </a:ext>
              </a:extLst>
            </p:cNvPr>
            <p:cNvCxnSpPr>
              <a:cxnSpLocks/>
            </p:cNvCxnSpPr>
            <p:nvPr/>
          </p:nvCxnSpPr>
          <p:spPr>
            <a:xfrm>
              <a:off x="2385232" y="3901595"/>
              <a:ext cx="460838" cy="0"/>
            </a:xfrm>
            <a:prstGeom prst="line">
              <a:avLst/>
            </a:prstGeom>
            <a:ln/>
          </p:spPr>
          <p:style>
            <a:lnRef idx="2">
              <a:schemeClr val="dk1"/>
            </a:lnRef>
            <a:fillRef idx="0">
              <a:schemeClr val="dk1"/>
            </a:fillRef>
            <a:effectRef idx="1">
              <a:schemeClr val="dk1"/>
            </a:effectRef>
            <a:fontRef idx="minor">
              <a:schemeClr val="tx1"/>
            </a:fontRef>
          </p:style>
        </p:cxnSp>
        <p:sp>
          <p:nvSpPr>
            <p:cNvPr id="71" name="文字方塊 70">
              <a:extLst>
                <a:ext uri="{FF2B5EF4-FFF2-40B4-BE49-F238E27FC236}">
                  <a16:creationId xmlns:a16="http://schemas.microsoft.com/office/drawing/2014/main" id="{5E34C37C-A495-4F5C-9BC6-6A707A24BF1F}"/>
                </a:ext>
              </a:extLst>
            </p:cNvPr>
            <p:cNvSpPr txBox="1"/>
            <p:nvPr/>
          </p:nvSpPr>
          <p:spPr>
            <a:xfrm>
              <a:off x="1722339" y="3744115"/>
              <a:ext cx="243121" cy="246221"/>
            </a:xfrm>
            <a:prstGeom prst="rect">
              <a:avLst/>
            </a:prstGeom>
            <a:noFill/>
          </p:spPr>
          <p:txBody>
            <a:bodyPr wrap="square" rtlCol="0">
              <a:spAutoFit/>
            </a:bodyPr>
            <a:lstStyle/>
            <a:p>
              <a:r>
                <a:rPr lang="en-US" altLang="zh-TW" sz="1000" dirty="0"/>
                <a:t>1</a:t>
              </a:r>
              <a:endParaRPr lang="zh-TW" altLang="en-US" sz="1000" dirty="0"/>
            </a:p>
          </p:txBody>
        </p:sp>
        <p:sp>
          <p:nvSpPr>
            <p:cNvPr id="72" name="文字方塊 71">
              <a:extLst>
                <a:ext uri="{FF2B5EF4-FFF2-40B4-BE49-F238E27FC236}">
                  <a16:creationId xmlns:a16="http://schemas.microsoft.com/office/drawing/2014/main" id="{C3318FC5-E1E3-4C63-9803-3C6B0492E5E6}"/>
                </a:ext>
              </a:extLst>
            </p:cNvPr>
            <p:cNvSpPr txBox="1"/>
            <p:nvPr/>
          </p:nvSpPr>
          <p:spPr>
            <a:xfrm>
              <a:off x="2132199" y="3778484"/>
              <a:ext cx="243121" cy="246221"/>
            </a:xfrm>
            <a:prstGeom prst="rect">
              <a:avLst/>
            </a:prstGeom>
            <a:noFill/>
          </p:spPr>
          <p:txBody>
            <a:bodyPr wrap="square" rtlCol="0">
              <a:spAutoFit/>
            </a:bodyPr>
            <a:lstStyle/>
            <a:p>
              <a:r>
                <a:rPr lang="en-US" altLang="zh-TW" sz="1000" dirty="0"/>
                <a:t>2</a:t>
              </a:r>
              <a:endParaRPr lang="zh-TW" altLang="en-US" sz="1000" dirty="0"/>
            </a:p>
          </p:txBody>
        </p:sp>
        <p:sp>
          <p:nvSpPr>
            <p:cNvPr id="73" name="文字方塊 72">
              <a:extLst>
                <a:ext uri="{FF2B5EF4-FFF2-40B4-BE49-F238E27FC236}">
                  <a16:creationId xmlns:a16="http://schemas.microsoft.com/office/drawing/2014/main" id="{912986FB-26B9-4A94-B556-AA0022E1719D}"/>
                </a:ext>
              </a:extLst>
            </p:cNvPr>
            <p:cNvSpPr txBox="1"/>
            <p:nvPr/>
          </p:nvSpPr>
          <p:spPr>
            <a:xfrm>
              <a:off x="2811899" y="3744114"/>
              <a:ext cx="243121" cy="246221"/>
            </a:xfrm>
            <a:prstGeom prst="rect">
              <a:avLst/>
            </a:prstGeom>
            <a:noFill/>
          </p:spPr>
          <p:txBody>
            <a:bodyPr wrap="square" rtlCol="0">
              <a:spAutoFit/>
            </a:bodyPr>
            <a:lstStyle/>
            <a:p>
              <a:r>
                <a:rPr lang="en-US" altLang="zh-TW" sz="1000" dirty="0"/>
                <a:t>3</a:t>
              </a:r>
              <a:endParaRPr lang="zh-TW" altLang="en-US" sz="1000" dirty="0"/>
            </a:p>
          </p:txBody>
        </p:sp>
        <p:sp>
          <p:nvSpPr>
            <p:cNvPr id="74" name="文字方塊 73">
              <a:extLst>
                <a:ext uri="{FF2B5EF4-FFF2-40B4-BE49-F238E27FC236}">
                  <a16:creationId xmlns:a16="http://schemas.microsoft.com/office/drawing/2014/main" id="{FC84BF82-6444-4C99-AE0C-8F7F1E973F86}"/>
                </a:ext>
              </a:extLst>
            </p:cNvPr>
            <p:cNvSpPr txBox="1"/>
            <p:nvPr/>
          </p:nvSpPr>
          <p:spPr>
            <a:xfrm>
              <a:off x="1724653" y="4153688"/>
              <a:ext cx="243121" cy="246221"/>
            </a:xfrm>
            <a:prstGeom prst="rect">
              <a:avLst/>
            </a:prstGeom>
            <a:noFill/>
          </p:spPr>
          <p:txBody>
            <a:bodyPr wrap="square" rtlCol="0">
              <a:spAutoFit/>
            </a:bodyPr>
            <a:lstStyle/>
            <a:p>
              <a:r>
                <a:rPr lang="en-US" altLang="zh-TW" sz="1000" dirty="0"/>
                <a:t>4</a:t>
              </a:r>
              <a:endParaRPr lang="zh-TW" altLang="en-US" sz="1000" dirty="0"/>
            </a:p>
          </p:txBody>
        </p:sp>
        <p:sp>
          <p:nvSpPr>
            <p:cNvPr id="75" name="文字方塊 74">
              <a:extLst>
                <a:ext uri="{FF2B5EF4-FFF2-40B4-BE49-F238E27FC236}">
                  <a16:creationId xmlns:a16="http://schemas.microsoft.com/office/drawing/2014/main" id="{3C820FD2-AD8C-408D-9AE2-8D26BC3BF92B}"/>
                </a:ext>
              </a:extLst>
            </p:cNvPr>
            <p:cNvSpPr txBox="1"/>
            <p:nvPr/>
          </p:nvSpPr>
          <p:spPr>
            <a:xfrm>
              <a:off x="2042153" y="4399909"/>
              <a:ext cx="243121" cy="246221"/>
            </a:xfrm>
            <a:prstGeom prst="rect">
              <a:avLst/>
            </a:prstGeom>
            <a:noFill/>
          </p:spPr>
          <p:txBody>
            <a:bodyPr wrap="square" rtlCol="0">
              <a:spAutoFit/>
            </a:bodyPr>
            <a:lstStyle/>
            <a:p>
              <a:r>
                <a:rPr lang="en-US" altLang="zh-TW" sz="1000" dirty="0"/>
                <a:t>5</a:t>
              </a:r>
              <a:endParaRPr lang="zh-TW" altLang="en-US" sz="1000" dirty="0"/>
            </a:p>
          </p:txBody>
        </p:sp>
        <p:sp>
          <p:nvSpPr>
            <p:cNvPr id="76" name="文字方塊 75">
              <a:extLst>
                <a:ext uri="{FF2B5EF4-FFF2-40B4-BE49-F238E27FC236}">
                  <a16:creationId xmlns:a16="http://schemas.microsoft.com/office/drawing/2014/main" id="{597A1B13-77F9-4FFA-9BE3-949AE3518A6F}"/>
                </a:ext>
              </a:extLst>
            </p:cNvPr>
            <p:cNvSpPr txBox="1"/>
            <p:nvPr/>
          </p:nvSpPr>
          <p:spPr>
            <a:xfrm>
              <a:off x="2334743" y="4127901"/>
              <a:ext cx="243121" cy="246221"/>
            </a:xfrm>
            <a:prstGeom prst="rect">
              <a:avLst/>
            </a:prstGeom>
            <a:noFill/>
          </p:spPr>
          <p:txBody>
            <a:bodyPr wrap="square" rtlCol="0">
              <a:spAutoFit/>
            </a:bodyPr>
            <a:lstStyle/>
            <a:p>
              <a:r>
                <a:rPr lang="en-US" altLang="zh-TW" sz="1000" dirty="0"/>
                <a:t>5</a:t>
              </a:r>
              <a:endParaRPr lang="zh-TW" altLang="en-US" sz="1000" dirty="0"/>
            </a:p>
          </p:txBody>
        </p:sp>
        <p:sp>
          <p:nvSpPr>
            <p:cNvPr id="77" name="文字方塊 76">
              <a:extLst>
                <a:ext uri="{FF2B5EF4-FFF2-40B4-BE49-F238E27FC236}">
                  <a16:creationId xmlns:a16="http://schemas.microsoft.com/office/drawing/2014/main" id="{B1041A14-1FC7-4669-B4A8-36C8D96AFEBA}"/>
                </a:ext>
              </a:extLst>
            </p:cNvPr>
            <p:cNvSpPr txBox="1"/>
            <p:nvPr/>
          </p:nvSpPr>
          <p:spPr>
            <a:xfrm>
              <a:off x="2712355" y="4127900"/>
              <a:ext cx="243121" cy="246221"/>
            </a:xfrm>
            <a:prstGeom prst="rect">
              <a:avLst/>
            </a:prstGeom>
            <a:noFill/>
          </p:spPr>
          <p:txBody>
            <a:bodyPr wrap="square" rtlCol="0">
              <a:spAutoFit/>
            </a:bodyPr>
            <a:lstStyle/>
            <a:p>
              <a:r>
                <a:rPr lang="en-US" altLang="zh-TW" sz="1000" dirty="0"/>
                <a:t>7</a:t>
              </a:r>
              <a:endParaRPr lang="zh-TW" altLang="en-US" sz="1000" dirty="0"/>
            </a:p>
          </p:txBody>
        </p:sp>
        <p:sp>
          <p:nvSpPr>
            <p:cNvPr id="82" name="矩形: 圓角 81">
              <a:extLst>
                <a:ext uri="{FF2B5EF4-FFF2-40B4-BE49-F238E27FC236}">
                  <a16:creationId xmlns:a16="http://schemas.microsoft.com/office/drawing/2014/main" id="{D22D9CB1-D7BF-4E3A-AF9B-F7FF220F1052}"/>
                </a:ext>
              </a:extLst>
            </p:cNvPr>
            <p:cNvSpPr/>
            <p:nvPr/>
          </p:nvSpPr>
          <p:spPr>
            <a:xfrm>
              <a:off x="2721283" y="4083948"/>
              <a:ext cx="243121" cy="2901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圓角 82">
              <a:extLst>
                <a:ext uri="{FF2B5EF4-FFF2-40B4-BE49-F238E27FC236}">
                  <a16:creationId xmlns:a16="http://schemas.microsoft.com/office/drawing/2014/main" id="{2DDF10ED-96E3-4CC4-B740-422DA36D1884}"/>
                </a:ext>
              </a:extLst>
            </p:cNvPr>
            <p:cNvSpPr/>
            <p:nvPr/>
          </p:nvSpPr>
          <p:spPr>
            <a:xfrm>
              <a:off x="2060603" y="4338562"/>
              <a:ext cx="243121" cy="29017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1" name="直線接點 90">
              <a:extLst>
                <a:ext uri="{FF2B5EF4-FFF2-40B4-BE49-F238E27FC236}">
                  <a16:creationId xmlns:a16="http://schemas.microsoft.com/office/drawing/2014/main" id="{A794FE8D-7F08-4073-A39B-571DC8B9AFF5}"/>
                </a:ext>
              </a:extLst>
            </p:cNvPr>
            <p:cNvCxnSpPr>
              <a:cxnSpLocks/>
            </p:cNvCxnSpPr>
            <p:nvPr/>
          </p:nvCxnSpPr>
          <p:spPr>
            <a:xfrm flipH="1">
              <a:off x="2586792" y="3957901"/>
              <a:ext cx="308077" cy="271133"/>
            </a:xfrm>
            <a:prstGeom prst="line">
              <a:avLst/>
            </a:prstGeom>
            <a:ln/>
          </p:spPr>
          <p:style>
            <a:lnRef idx="2">
              <a:schemeClr val="accent1"/>
            </a:lnRef>
            <a:fillRef idx="0">
              <a:schemeClr val="accent1"/>
            </a:fillRef>
            <a:effectRef idx="1">
              <a:schemeClr val="accent1"/>
            </a:effectRef>
            <a:fontRef idx="minor">
              <a:schemeClr val="tx1"/>
            </a:fontRef>
          </p:style>
        </p:cxnSp>
      </p:grpSp>
      <p:sp>
        <p:nvSpPr>
          <p:cNvPr id="79" name="矩形 78">
            <a:extLst>
              <a:ext uri="{FF2B5EF4-FFF2-40B4-BE49-F238E27FC236}">
                <a16:creationId xmlns:a16="http://schemas.microsoft.com/office/drawing/2014/main" id="{C3F402CA-F1DF-45D8-8DE0-DBEDD49343C2}"/>
              </a:ext>
            </a:extLst>
          </p:cNvPr>
          <p:cNvSpPr/>
          <p:nvPr/>
        </p:nvSpPr>
        <p:spPr>
          <a:xfrm>
            <a:off x="1154627" y="3904842"/>
            <a:ext cx="970137"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l"/>
            </a:pPr>
            <a:r>
              <a:rPr lang="en-US" altLang="zh-TW" sz="2000" dirty="0"/>
              <a:t>R1: </a:t>
            </a:r>
            <a:endParaRPr lang="zh-TW" altLang="en-US" sz="2000" dirty="0"/>
          </a:p>
        </p:txBody>
      </p:sp>
      <p:grpSp>
        <p:nvGrpSpPr>
          <p:cNvPr id="85" name="群組 84">
            <a:extLst>
              <a:ext uri="{FF2B5EF4-FFF2-40B4-BE49-F238E27FC236}">
                <a16:creationId xmlns:a16="http://schemas.microsoft.com/office/drawing/2014/main" id="{E19B5F5B-9A94-4202-A92C-FE0BC19C80DC}"/>
              </a:ext>
            </a:extLst>
          </p:cNvPr>
          <p:cNvGrpSpPr/>
          <p:nvPr/>
        </p:nvGrpSpPr>
        <p:grpSpPr>
          <a:xfrm>
            <a:off x="2438919" y="3795590"/>
            <a:ext cx="1494465" cy="1477328"/>
            <a:chOff x="8214045" y="3763354"/>
            <a:chExt cx="1494465" cy="1477328"/>
          </a:xfrm>
        </p:grpSpPr>
        <p:sp>
          <p:nvSpPr>
            <p:cNvPr id="80" name="左中括弧 79">
              <a:extLst>
                <a:ext uri="{FF2B5EF4-FFF2-40B4-BE49-F238E27FC236}">
                  <a16:creationId xmlns:a16="http://schemas.microsoft.com/office/drawing/2014/main" id="{0224BBDE-FDEF-4B4E-9FE4-B16EE1780C11}"/>
                </a:ext>
              </a:extLst>
            </p:cNvPr>
            <p:cNvSpPr/>
            <p:nvPr/>
          </p:nvSpPr>
          <p:spPr>
            <a:xfrm>
              <a:off x="8214045" y="3914422"/>
              <a:ext cx="84135" cy="1171330"/>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81" name="文字方塊 80">
              <a:extLst>
                <a:ext uri="{FF2B5EF4-FFF2-40B4-BE49-F238E27FC236}">
                  <a16:creationId xmlns:a16="http://schemas.microsoft.com/office/drawing/2014/main" id="{B6C16D39-4914-45E7-A3C6-82AC939AACF3}"/>
                </a:ext>
              </a:extLst>
            </p:cNvPr>
            <p:cNvSpPr txBox="1"/>
            <p:nvPr/>
          </p:nvSpPr>
          <p:spPr>
            <a:xfrm>
              <a:off x="8298180" y="3763354"/>
              <a:ext cx="1326195" cy="1477328"/>
            </a:xfrm>
            <a:prstGeom prst="rect">
              <a:avLst/>
            </a:prstGeom>
            <a:noFill/>
          </p:spPr>
          <p:txBody>
            <a:bodyPr wrap="square" rtlCol="0">
              <a:spAutoFit/>
            </a:bodyPr>
            <a:lstStyle/>
            <a:p>
              <a:r>
                <a:rPr lang="en-US" altLang="zh-TW" dirty="0"/>
                <a:t>1</a:t>
              </a:r>
              <a:r>
                <a:rPr lang="zh-TW" altLang="en-US" dirty="0"/>
                <a:t>  </a:t>
              </a:r>
              <a:r>
                <a:rPr lang="en-US" altLang="zh-TW" dirty="0"/>
                <a:t>0</a:t>
              </a:r>
              <a:r>
                <a:rPr lang="zh-TW" altLang="en-US" dirty="0"/>
                <a:t>  </a:t>
              </a:r>
              <a:r>
                <a:rPr lang="en-US" altLang="zh-TW" dirty="0"/>
                <a:t>0</a:t>
              </a:r>
              <a:r>
                <a:rPr lang="zh-TW" altLang="en-US" dirty="0"/>
                <a:t>  </a:t>
              </a:r>
              <a:r>
                <a:rPr lang="en-US" altLang="zh-TW" dirty="0"/>
                <a:t>0</a:t>
              </a:r>
              <a:r>
                <a:rPr lang="zh-TW" altLang="en-US" dirty="0"/>
                <a:t>  </a:t>
              </a:r>
              <a:r>
                <a:rPr lang="en-US" altLang="zh-TW" dirty="0"/>
                <a:t>0</a:t>
              </a:r>
              <a:r>
                <a:rPr lang="zh-TW" altLang="en-US" dirty="0"/>
                <a:t> </a:t>
              </a:r>
              <a:endParaRPr lang="en-US" altLang="zh-TW" dirty="0"/>
            </a:p>
            <a:p>
              <a:r>
                <a:rPr lang="en-US" altLang="zh-TW" dirty="0"/>
                <a:t>0</a:t>
              </a:r>
              <a:r>
                <a:rPr lang="zh-TW" altLang="en-US" dirty="0"/>
                <a:t>  </a:t>
              </a:r>
              <a:r>
                <a:rPr lang="en-US" altLang="zh-TW" dirty="0"/>
                <a:t>1</a:t>
              </a:r>
              <a:r>
                <a:rPr lang="zh-TW" altLang="en-US" dirty="0"/>
                <a:t>  </a:t>
              </a:r>
              <a:r>
                <a:rPr lang="en-US" altLang="zh-TW" dirty="0"/>
                <a:t>0</a:t>
              </a:r>
              <a:r>
                <a:rPr lang="zh-TW" altLang="en-US" dirty="0"/>
                <a:t>  </a:t>
              </a:r>
              <a:r>
                <a:rPr lang="en-US" altLang="zh-TW" dirty="0"/>
                <a:t>0</a:t>
              </a:r>
              <a:r>
                <a:rPr lang="zh-TW" altLang="en-US" dirty="0"/>
                <a:t>  </a:t>
              </a:r>
              <a:r>
                <a:rPr lang="en-US" altLang="zh-TW" dirty="0">
                  <a:solidFill>
                    <a:srgbClr val="FF0000"/>
                  </a:solidFill>
                </a:rPr>
                <a:t>1</a:t>
              </a:r>
              <a:r>
                <a:rPr lang="zh-TW" altLang="en-US" dirty="0"/>
                <a:t> </a:t>
              </a:r>
              <a:endParaRPr lang="en-US" altLang="zh-TW" dirty="0"/>
            </a:p>
            <a:p>
              <a:r>
                <a:rPr lang="en-US" altLang="zh-TW" dirty="0"/>
                <a:t>0</a:t>
              </a:r>
              <a:r>
                <a:rPr lang="zh-TW" altLang="en-US" dirty="0"/>
                <a:t>  </a:t>
              </a:r>
              <a:r>
                <a:rPr lang="en-US" altLang="zh-TW" dirty="0"/>
                <a:t>0</a:t>
              </a:r>
              <a:r>
                <a:rPr lang="zh-TW" altLang="en-US" dirty="0"/>
                <a:t>  </a:t>
              </a:r>
              <a:r>
                <a:rPr lang="en-US" altLang="zh-TW" dirty="0"/>
                <a:t>1</a:t>
              </a:r>
              <a:r>
                <a:rPr lang="zh-TW" altLang="en-US" dirty="0"/>
                <a:t>  </a:t>
              </a:r>
              <a:r>
                <a:rPr lang="en-US" altLang="zh-TW" dirty="0"/>
                <a:t>0</a:t>
              </a:r>
              <a:r>
                <a:rPr lang="zh-TW" altLang="en-US" dirty="0"/>
                <a:t>  </a:t>
              </a:r>
              <a:r>
                <a:rPr lang="en-US" altLang="zh-TW" dirty="0"/>
                <a:t>0</a:t>
              </a:r>
              <a:r>
                <a:rPr lang="zh-TW" altLang="en-US" dirty="0"/>
                <a:t> </a:t>
              </a:r>
              <a:endParaRPr lang="en-US" altLang="zh-TW" dirty="0"/>
            </a:p>
            <a:p>
              <a:r>
                <a:rPr lang="en-US" altLang="zh-TW" dirty="0"/>
                <a:t>0</a:t>
              </a:r>
              <a:r>
                <a:rPr lang="zh-TW" altLang="en-US" dirty="0"/>
                <a:t>  </a:t>
              </a:r>
              <a:r>
                <a:rPr lang="en-US" altLang="zh-TW" dirty="0"/>
                <a:t>0</a:t>
              </a:r>
              <a:r>
                <a:rPr lang="zh-TW" altLang="en-US" dirty="0"/>
                <a:t>  </a:t>
              </a:r>
              <a:r>
                <a:rPr lang="en-US" altLang="zh-TW" dirty="0"/>
                <a:t>0</a:t>
              </a:r>
              <a:r>
                <a:rPr lang="zh-TW" altLang="en-US" dirty="0"/>
                <a:t>  </a:t>
              </a:r>
              <a:r>
                <a:rPr lang="en-US" altLang="zh-TW" dirty="0"/>
                <a:t>1</a:t>
              </a:r>
              <a:r>
                <a:rPr lang="zh-TW" altLang="en-US" dirty="0"/>
                <a:t>  </a:t>
              </a:r>
              <a:r>
                <a:rPr lang="en-US" altLang="zh-TW" dirty="0"/>
                <a:t>0</a:t>
              </a:r>
              <a:r>
                <a:rPr lang="zh-TW" altLang="en-US" dirty="0"/>
                <a:t> </a:t>
              </a:r>
              <a:endParaRPr lang="en-US" altLang="zh-TW" dirty="0"/>
            </a:p>
            <a:p>
              <a:r>
                <a:rPr lang="en-US" altLang="zh-TW" dirty="0"/>
                <a:t>0</a:t>
              </a:r>
              <a:r>
                <a:rPr lang="zh-TW" altLang="en-US" dirty="0"/>
                <a:t>  </a:t>
              </a:r>
              <a:r>
                <a:rPr lang="en-US" altLang="zh-TW" dirty="0">
                  <a:solidFill>
                    <a:srgbClr val="FF0000"/>
                  </a:solidFill>
                </a:rPr>
                <a:t>1</a:t>
              </a:r>
              <a:r>
                <a:rPr lang="zh-TW" altLang="en-US" dirty="0"/>
                <a:t>  </a:t>
              </a:r>
              <a:r>
                <a:rPr lang="en-US" altLang="zh-TW" dirty="0"/>
                <a:t>0</a:t>
              </a:r>
              <a:r>
                <a:rPr lang="zh-TW" altLang="en-US" dirty="0"/>
                <a:t>  </a:t>
              </a:r>
              <a:r>
                <a:rPr lang="en-US" altLang="zh-TW" dirty="0"/>
                <a:t>0</a:t>
              </a:r>
              <a:r>
                <a:rPr lang="zh-TW" altLang="en-US" dirty="0"/>
                <a:t>  </a:t>
              </a:r>
              <a:r>
                <a:rPr lang="en-US" altLang="zh-TW" dirty="0"/>
                <a:t>1</a:t>
              </a:r>
            </a:p>
          </p:txBody>
        </p:sp>
        <p:sp>
          <p:nvSpPr>
            <p:cNvPr id="84" name="左中括弧 83">
              <a:extLst>
                <a:ext uri="{FF2B5EF4-FFF2-40B4-BE49-F238E27FC236}">
                  <a16:creationId xmlns:a16="http://schemas.microsoft.com/office/drawing/2014/main" id="{CA1451FA-6CEE-4204-B57B-BEB122586E0D}"/>
                </a:ext>
              </a:extLst>
            </p:cNvPr>
            <p:cNvSpPr/>
            <p:nvPr/>
          </p:nvSpPr>
          <p:spPr>
            <a:xfrm rot="10800000">
              <a:off x="9617070" y="3914422"/>
              <a:ext cx="91440" cy="117132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dirty="0"/>
            </a:p>
          </p:txBody>
        </p:sp>
      </p:grpSp>
      <p:grpSp>
        <p:nvGrpSpPr>
          <p:cNvPr id="86" name="群組 85">
            <a:extLst>
              <a:ext uri="{FF2B5EF4-FFF2-40B4-BE49-F238E27FC236}">
                <a16:creationId xmlns:a16="http://schemas.microsoft.com/office/drawing/2014/main" id="{380946AA-E682-45B3-9AE7-E58B265C3225}"/>
              </a:ext>
            </a:extLst>
          </p:cNvPr>
          <p:cNvGrpSpPr/>
          <p:nvPr/>
        </p:nvGrpSpPr>
        <p:grpSpPr>
          <a:xfrm>
            <a:off x="2438919" y="5291340"/>
            <a:ext cx="1494465" cy="1477328"/>
            <a:chOff x="8214045" y="3763354"/>
            <a:chExt cx="1494465" cy="1477328"/>
          </a:xfrm>
        </p:grpSpPr>
        <p:sp>
          <p:nvSpPr>
            <p:cNvPr id="87" name="左中括弧 86">
              <a:extLst>
                <a:ext uri="{FF2B5EF4-FFF2-40B4-BE49-F238E27FC236}">
                  <a16:creationId xmlns:a16="http://schemas.microsoft.com/office/drawing/2014/main" id="{3B6990AD-4F30-4431-856F-5A44242FF6D1}"/>
                </a:ext>
              </a:extLst>
            </p:cNvPr>
            <p:cNvSpPr/>
            <p:nvPr/>
          </p:nvSpPr>
          <p:spPr>
            <a:xfrm>
              <a:off x="8214045" y="3914422"/>
              <a:ext cx="84135" cy="1171330"/>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88" name="文字方塊 87">
              <a:extLst>
                <a:ext uri="{FF2B5EF4-FFF2-40B4-BE49-F238E27FC236}">
                  <a16:creationId xmlns:a16="http://schemas.microsoft.com/office/drawing/2014/main" id="{9AC24268-3F6A-4000-8321-E5287B0A08A3}"/>
                </a:ext>
              </a:extLst>
            </p:cNvPr>
            <p:cNvSpPr txBox="1"/>
            <p:nvPr/>
          </p:nvSpPr>
          <p:spPr>
            <a:xfrm>
              <a:off x="8298180" y="3763354"/>
              <a:ext cx="1326195" cy="1477328"/>
            </a:xfrm>
            <a:prstGeom prst="rect">
              <a:avLst/>
            </a:prstGeom>
            <a:noFill/>
          </p:spPr>
          <p:txBody>
            <a:bodyPr wrap="square" rtlCol="0">
              <a:spAutoFit/>
            </a:bodyPr>
            <a:lstStyle/>
            <a:p>
              <a:r>
                <a:rPr lang="en-US" altLang="zh-TW" dirty="0"/>
                <a:t>1</a:t>
              </a:r>
              <a:r>
                <a:rPr lang="zh-TW" altLang="en-US" dirty="0"/>
                <a:t>  </a:t>
              </a:r>
              <a:r>
                <a:rPr lang="en-US" altLang="zh-TW" dirty="0"/>
                <a:t>0</a:t>
              </a:r>
              <a:r>
                <a:rPr lang="zh-TW" altLang="en-US" dirty="0"/>
                <a:t>  </a:t>
              </a:r>
              <a:r>
                <a:rPr lang="en-US" altLang="zh-TW" dirty="0"/>
                <a:t>0</a:t>
              </a:r>
              <a:r>
                <a:rPr lang="zh-TW" altLang="en-US" dirty="0"/>
                <a:t>  </a:t>
              </a:r>
              <a:r>
                <a:rPr lang="en-US" altLang="zh-TW" dirty="0"/>
                <a:t>0</a:t>
              </a:r>
              <a:r>
                <a:rPr lang="zh-TW" altLang="en-US" dirty="0"/>
                <a:t>  </a:t>
              </a:r>
              <a:r>
                <a:rPr lang="en-US" altLang="zh-TW" dirty="0">
                  <a:solidFill>
                    <a:srgbClr val="FF0000"/>
                  </a:solidFill>
                </a:rPr>
                <a:t>1</a:t>
              </a:r>
              <a:r>
                <a:rPr lang="zh-TW" altLang="en-US" dirty="0"/>
                <a:t> </a:t>
              </a:r>
              <a:endParaRPr lang="en-US" altLang="zh-TW" dirty="0"/>
            </a:p>
            <a:p>
              <a:r>
                <a:rPr lang="en-US" altLang="zh-TW" dirty="0"/>
                <a:t>0</a:t>
              </a:r>
              <a:r>
                <a:rPr lang="zh-TW" altLang="en-US" dirty="0"/>
                <a:t>  </a:t>
              </a:r>
              <a:r>
                <a:rPr lang="en-US" altLang="zh-TW" dirty="0"/>
                <a:t>1</a:t>
              </a:r>
              <a:r>
                <a:rPr lang="zh-TW" altLang="en-US" dirty="0"/>
                <a:t>  </a:t>
              </a:r>
              <a:r>
                <a:rPr lang="en-US" altLang="zh-TW" dirty="0"/>
                <a:t>0</a:t>
              </a:r>
              <a:r>
                <a:rPr lang="zh-TW" altLang="en-US" dirty="0"/>
                <a:t>  </a:t>
              </a:r>
              <a:r>
                <a:rPr lang="en-US" altLang="zh-TW" dirty="0"/>
                <a:t>0</a:t>
              </a:r>
              <a:r>
                <a:rPr lang="zh-TW" altLang="en-US" dirty="0"/>
                <a:t>  </a:t>
              </a:r>
              <a:r>
                <a:rPr lang="en-US" altLang="zh-TW" dirty="0"/>
                <a:t>0</a:t>
              </a:r>
              <a:r>
                <a:rPr lang="zh-TW" altLang="en-US" dirty="0"/>
                <a:t> </a:t>
              </a:r>
              <a:endParaRPr lang="en-US" altLang="zh-TW" dirty="0"/>
            </a:p>
            <a:p>
              <a:r>
                <a:rPr lang="en-US" altLang="zh-TW" dirty="0"/>
                <a:t>0</a:t>
              </a:r>
              <a:r>
                <a:rPr lang="zh-TW" altLang="en-US" dirty="0"/>
                <a:t>  </a:t>
              </a:r>
              <a:r>
                <a:rPr lang="en-US" altLang="zh-TW" dirty="0"/>
                <a:t>0</a:t>
              </a:r>
              <a:r>
                <a:rPr lang="zh-TW" altLang="en-US" dirty="0"/>
                <a:t>  </a:t>
              </a:r>
              <a:r>
                <a:rPr lang="en-US" altLang="zh-TW" dirty="0"/>
                <a:t>1</a:t>
              </a:r>
              <a:r>
                <a:rPr lang="zh-TW" altLang="en-US" dirty="0"/>
                <a:t>  </a:t>
              </a:r>
              <a:r>
                <a:rPr lang="en-US" altLang="zh-TW" dirty="0"/>
                <a:t>0</a:t>
              </a:r>
              <a:r>
                <a:rPr lang="zh-TW" altLang="en-US" dirty="0"/>
                <a:t>  </a:t>
              </a:r>
              <a:r>
                <a:rPr lang="en-US" altLang="zh-TW" dirty="0">
                  <a:solidFill>
                    <a:srgbClr val="FF0000"/>
                  </a:solidFill>
                </a:rPr>
                <a:t>1</a:t>
              </a:r>
              <a:r>
                <a:rPr lang="zh-TW" altLang="en-US" dirty="0"/>
                <a:t> </a:t>
              </a:r>
              <a:endParaRPr lang="en-US" altLang="zh-TW" dirty="0"/>
            </a:p>
            <a:p>
              <a:r>
                <a:rPr lang="en-US" altLang="zh-TW" dirty="0"/>
                <a:t>0</a:t>
              </a:r>
              <a:r>
                <a:rPr lang="zh-TW" altLang="en-US" dirty="0"/>
                <a:t>  </a:t>
              </a:r>
              <a:r>
                <a:rPr lang="en-US" altLang="zh-TW" dirty="0"/>
                <a:t>0</a:t>
              </a:r>
              <a:r>
                <a:rPr lang="zh-TW" altLang="en-US" dirty="0"/>
                <a:t>  </a:t>
              </a:r>
              <a:r>
                <a:rPr lang="en-US" altLang="zh-TW" dirty="0"/>
                <a:t>0</a:t>
              </a:r>
              <a:r>
                <a:rPr lang="zh-TW" altLang="en-US" dirty="0"/>
                <a:t>  </a:t>
              </a:r>
              <a:r>
                <a:rPr lang="en-US" altLang="zh-TW" dirty="0"/>
                <a:t>1</a:t>
              </a:r>
              <a:r>
                <a:rPr lang="zh-TW" altLang="en-US" dirty="0"/>
                <a:t>  </a:t>
              </a:r>
              <a:r>
                <a:rPr lang="en-US" altLang="zh-TW" dirty="0"/>
                <a:t>0</a:t>
              </a:r>
              <a:r>
                <a:rPr lang="zh-TW" altLang="en-US" dirty="0"/>
                <a:t> </a:t>
              </a:r>
              <a:endParaRPr lang="en-US" altLang="zh-TW" dirty="0"/>
            </a:p>
            <a:p>
              <a:r>
                <a:rPr lang="en-US" altLang="zh-TW" dirty="0">
                  <a:solidFill>
                    <a:srgbClr val="FF0000"/>
                  </a:solidFill>
                </a:rPr>
                <a:t>1</a:t>
              </a:r>
              <a:r>
                <a:rPr lang="zh-TW" altLang="en-US" dirty="0"/>
                <a:t>  </a:t>
              </a:r>
              <a:r>
                <a:rPr lang="en-US" altLang="zh-TW" dirty="0"/>
                <a:t>0</a:t>
              </a:r>
              <a:r>
                <a:rPr lang="zh-TW" altLang="en-US" dirty="0"/>
                <a:t>  </a:t>
              </a:r>
              <a:r>
                <a:rPr lang="en-US" altLang="zh-TW" dirty="0">
                  <a:solidFill>
                    <a:srgbClr val="FF0000"/>
                  </a:solidFill>
                </a:rPr>
                <a:t>1</a:t>
              </a:r>
              <a:r>
                <a:rPr lang="zh-TW" altLang="en-US" dirty="0"/>
                <a:t>  </a:t>
              </a:r>
              <a:r>
                <a:rPr lang="en-US" altLang="zh-TW" dirty="0"/>
                <a:t>0</a:t>
              </a:r>
              <a:r>
                <a:rPr lang="zh-TW" altLang="en-US" dirty="0"/>
                <a:t>  </a:t>
              </a:r>
              <a:r>
                <a:rPr lang="en-US" altLang="zh-TW" dirty="0"/>
                <a:t>1</a:t>
              </a:r>
            </a:p>
          </p:txBody>
        </p:sp>
        <p:sp>
          <p:nvSpPr>
            <p:cNvPr id="89" name="左中括弧 88">
              <a:extLst>
                <a:ext uri="{FF2B5EF4-FFF2-40B4-BE49-F238E27FC236}">
                  <a16:creationId xmlns:a16="http://schemas.microsoft.com/office/drawing/2014/main" id="{2BB85000-21CD-43D3-A313-7DAFCD8545FC}"/>
                </a:ext>
              </a:extLst>
            </p:cNvPr>
            <p:cNvSpPr/>
            <p:nvPr/>
          </p:nvSpPr>
          <p:spPr>
            <a:xfrm rot="10800000">
              <a:off x="9617070" y="3914422"/>
              <a:ext cx="91440" cy="117132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grpSp>
      <p:sp>
        <p:nvSpPr>
          <p:cNvPr id="93" name="矩形 92">
            <a:extLst>
              <a:ext uri="{FF2B5EF4-FFF2-40B4-BE49-F238E27FC236}">
                <a16:creationId xmlns:a16="http://schemas.microsoft.com/office/drawing/2014/main" id="{9AD835D4-10E6-41AE-AEB0-39FD460E13C0}"/>
              </a:ext>
            </a:extLst>
          </p:cNvPr>
          <p:cNvSpPr/>
          <p:nvPr/>
        </p:nvSpPr>
        <p:spPr>
          <a:xfrm>
            <a:off x="1154627" y="5249412"/>
            <a:ext cx="970137"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l"/>
            </a:pPr>
            <a:r>
              <a:rPr lang="en-US" altLang="zh-TW" sz="2000" dirty="0"/>
              <a:t>R2: </a:t>
            </a:r>
            <a:endParaRPr lang="zh-TW" altLang="en-US" sz="2000" dirty="0"/>
          </a:p>
        </p:txBody>
      </p:sp>
      <p:sp>
        <p:nvSpPr>
          <p:cNvPr id="95" name="矩形 94">
            <a:extLst>
              <a:ext uri="{FF2B5EF4-FFF2-40B4-BE49-F238E27FC236}">
                <a16:creationId xmlns:a16="http://schemas.microsoft.com/office/drawing/2014/main" id="{24867329-F8D0-466E-B22C-80B165F1B077}"/>
              </a:ext>
            </a:extLst>
          </p:cNvPr>
          <p:cNvSpPr/>
          <p:nvPr/>
        </p:nvSpPr>
        <p:spPr>
          <a:xfrm>
            <a:off x="2366856" y="3340266"/>
            <a:ext cx="1638590" cy="400110"/>
          </a:xfrm>
          <a:prstGeom prst="rect">
            <a:avLst/>
          </a:prstGeom>
        </p:spPr>
        <p:txBody>
          <a:bodyPr wrap="none">
            <a:spAutoFit/>
          </a:bodyPr>
          <a:lstStyle/>
          <a:p>
            <a:pPr defTabSz="457200">
              <a:spcBef>
                <a:spcPts val="1000"/>
              </a:spcBef>
              <a:buClr>
                <a:schemeClr val="tx1"/>
              </a:buClr>
              <a:buSzPct val="80000"/>
            </a:pPr>
            <a:r>
              <a:rPr lang="en-US" altLang="zh-TW" sz="2000" dirty="0"/>
              <a:t>Adj. matrix: </a:t>
            </a:r>
            <a:endParaRPr lang="zh-TW" altLang="en-US" sz="2000" dirty="0"/>
          </a:p>
        </p:txBody>
      </p:sp>
      <p:sp>
        <p:nvSpPr>
          <p:cNvPr id="96" name="矩形 95">
            <a:extLst>
              <a:ext uri="{FF2B5EF4-FFF2-40B4-BE49-F238E27FC236}">
                <a16:creationId xmlns:a16="http://schemas.microsoft.com/office/drawing/2014/main" id="{2D75E56E-C620-4C84-8002-E1AFDBF30204}"/>
              </a:ext>
            </a:extLst>
          </p:cNvPr>
          <p:cNvSpPr/>
          <p:nvPr/>
        </p:nvSpPr>
        <p:spPr>
          <a:xfrm>
            <a:off x="4406621" y="3346277"/>
            <a:ext cx="1826141" cy="400110"/>
          </a:xfrm>
          <a:prstGeom prst="rect">
            <a:avLst/>
          </a:prstGeom>
        </p:spPr>
        <p:txBody>
          <a:bodyPr wrap="none">
            <a:spAutoFit/>
          </a:bodyPr>
          <a:lstStyle/>
          <a:p>
            <a:pPr defTabSz="457200">
              <a:spcBef>
                <a:spcPts val="1000"/>
              </a:spcBef>
              <a:buClr>
                <a:schemeClr val="tx1"/>
              </a:buClr>
              <a:buSzPct val="80000"/>
            </a:pPr>
            <a:r>
              <a:rPr lang="en-US" altLang="zh-TW" sz="2000" dirty="0" err="1"/>
              <a:t>Emb</a:t>
            </a:r>
            <a:r>
              <a:rPr lang="en-US" altLang="zh-TW" sz="2000" dirty="0"/>
              <a:t>. matrix: </a:t>
            </a:r>
            <a:endParaRPr lang="zh-TW" altLang="en-US" sz="2000" dirty="0"/>
          </a:p>
        </p:txBody>
      </p:sp>
      <p:grpSp>
        <p:nvGrpSpPr>
          <p:cNvPr id="113" name="群組 112">
            <a:extLst>
              <a:ext uri="{FF2B5EF4-FFF2-40B4-BE49-F238E27FC236}">
                <a16:creationId xmlns:a16="http://schemas.microsoft.com/office/drawing/2014/main" id="{A9F1341D-72A0-4F11-BA7C-D6F3A6E359FF}"/>
              </a:ext>
            </a:extLst>
          </p:cNvPr>
          <p:cNvGrpSpPr/>
          <p:nvPr/>
        </p:nvGrpSpPr>
        <p:grpSpPr>
          <a:xfrm>
            <a:off x="4536656" y="3898780"/>
            <a:ext cx="1494465" cy="1302621"/>
            <a:chOff x="10368190" y="3863178"/>
            <a:chExt cx="1494465" cy="1302621"/>
          </a:xfrm>
        </p:grpSpPr>
        <p:grpSp>
          <p:nvGrpSpPr>
            <p:cNvPr id="98" name="群組 97">
              <a:extLst>
                <a:ext uri="{FF2B5EF4-FFF2-40B4-BE49-F238E27FC236}">
                  <a16:creationId xmlns:a16="http://schemas.microsoft.com/office/drawing/2014/main" id="{374DD36F-61CD-4844-94B7-C901D51B4F30}"/>
                </a:ext>
              </a:extLst>
            </p:cNvPr>
            <p:cNvGrpSpPr/>
            <p:nvPr/>
          </p:nvGrpSpPr>
          <p:grpSpPr>
            <a:xfrm>
              <a:off x="10368190" y="3863178"/>
              <a:ext cx="1494465" cy="1302621"/>
              <a:chOff x="8214045" y="3914422"/>
              <a:chExt cx="1494465" cy="1171330"/>
            </a:xfrm>
          </p:grpSpPr>
          <p:sp>
            <p:nvSpPr>
              <p:cNvPr id="99" name="左中括弧 98">
                <a:extLst>
                  <a:ext uri="{FF2B5EF4-FFF2-40B4-BE49-F238E27FC236}">
                    <a16:creationId xmlns:a16="http://schemas.microsoft.com/office/drawing/2014/main" id="{34091CA1-692E-487B-A1BB-095CA6F518CF}"/>
                  </a:ext>
                </a:extLst>
              </p:cNvPr>
              <p:cNvSpPr/>
              <p:nvPr/>
            </p:nvSpPr>
            <p:spPr>
              <a:xfrm>
                <a:off x="8214045" y="3914422"/>
                <a:ext cx="84135" cy="1171330"/>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101" name="左中括弧 100">
                <a:extLst>
                  <a:ext uri="{FF2B5EF4-FFF2-40B4-BE49-F238E27FC236}">
                    <a16:creationId xmlns:a16="http://schemas.microsoft.com/office/drawing/2014/main" id="{5D83E650-BA8B-4C6D-AF46-287E8048568D}"/>
                  </a:ext>
                </a:extLst>
              </p:cNvPr>
              <p:cNvSpPr/>
              <p:nvPr/>
            </p:nvSpPr>
            <p:spPr>
              <a:xfrm rot="10800000">
                <a:off x="9617070" y="3914422"/>
                <a:ext cx="91440" cy="117132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05" name="矩形: 圓角 104">
                  <a:extLst>
                    <a:ext uri="{FF2B5EF4-FFF2-40B4-BE49-F238E27FC236}">
                      <a16:creationId xmlns:a16="http://schemas.microsoft.com/office/drawing/2014/main" id="{153D3EB7-9516-4881-9210-6A258ED95522}"/>
                    </a:ext>
                  </a:extLst>
                </p:cNvPr>
                <p:cNvSpPr/>
                <p:nvPr/>
              </p:nvSpPr>
              <p:spPr>
                <a:xfrm>
                  <a:off x="10452323" y="3881733"/>
                  <a:ext cx="1318890" cy="198870"/>
                </a:xfrm>
                <a:prstGeom prst="roundRect">
                  <a:avLst/>
                </a:prstGeom>
                <a:solidFill>
                  <a:srgbClr val="A9EC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smtClean="0">
                                <a:solidFill>
                                  <a:schemeClr val="tx1"/>
                                </a:solidFill>
                                <a:latin typeface="Cambria Math" panose="02040503050406030204" pitchFamily="18" charset="0"/>
                              </a:rPr>
                            </m:ctrlPr>
                          </m:sSubSupPr>
                          <m:e>
                            <m:r>
                              <a:rPr lang="en-US" altLang="zh-TW" sz="1600" b="0" i="1" smtClean="0">
                                <a:solidFill>
                                  <a:schemeClr val="tx1"/>
                                </a:solidFill>
                                <a:latin typeface="Cambria Math" panose="02040503050406030204" pitchFamily="18" charset="0"/>
                              </a:rPr>
                              <m:t>𝐸𝑚𝑏</m:t>
                            </m:r>
                          </m:e>
                          <m:sub>
                            <m:r>
                              <a:rPr lang="en-US" altLang="zh-TW" sz="1600" b="0" i="1" smtClean="0">
                                <a:solidFill>
                                  <a:schemeClr val="tx1"/>
                                </a:solidFill>
                                <a:latin typeface="Cambria Math" panose="02040503050406030204" pitchFamily="18" charset="0"/>
                              </a:rPr>
                              <m:t>1</m:t>
                            </m:r>
                          </m:sub>
                          <m:sup>
                            <m:r>
                              <a:rPr lang="en-US" altLang="zh-TW" sz="1600" b="0" i="1" smtClean="0">
                                <a:solidFill>
                                  <a:schemeClr val="tx1"/>
                                </a:solidFill>
                                <a:latin typeface="Cambria Math" panose="02040503050406030204" pitchFamily="18" charset="0"/>
                              </a:rPr>
                              <m:t>𝑅</m:t>
                            </m:r>
                            <m:r>
                              <a:rPr lang="en-US" altLang="zh-TW" sz="1600" b="0" i="1" smtClean="0">
                                <a:solidFill>
                                  <a:schemeClr val="tx1"/>
                                </a:solidFill>
                                <a:latin typeface="Cambria Math" panose="02040503050406030204" pitchFamily="18" charset="0"/>
                              </a:rPr>
                              <m:t>1</m:t>
                            </m:r>
                          </m:sup>
                        </m:sSubSup>
                      </m:oMath>
                    </m:oMathPara>
                  </a14:m>
                  <a:endParaRPr lang="zh-TW" altLang="en-US" dirty="0"/>
                </a:p>
              </p:txBody>
            </p:sp>
          </mc:Choice>
          <mc:Fallback xmlns="">
            <p:sp>
              <p:nvSpPr>
                <p:cNvPr id="105" name="矩形: 圓角 104">
                  <a:extLst>
                    <a:ext uri="{FF2B5EF4-FFF2-40B4-BE49-F238E27FC236}">
                      <a16:creationId xmlns:a16="http://schemas.microsoft.com/office/drawing/2014/main" id="{153D3EB7-9516-4881-9210-6A258ED95522}"/>
                    </a:ext>
                  </a:extLst>
                </p:cNvPr>
                <p:cNvSpPr>
                  <a:spLocks noRot="1" noChangeAspect="1" noMove="1" noResize="1" noEditPoints="1" noAdjustHandles="1" noChangeArrowheads="1" noChangeShapeType="1" noTextEdit="1"/>
                </p:cNvSpPr>
                <p:nvPr/>
              </p:nvSpPr>
              <p:spPr>
                <a:xfrm>
                  <a:off x="10452323" y="3881733"/>
                  <a:ext cx="1318890" cy="198870"/>
                </a:xfrm>
                <a:prstGeom prst="roundRect">
                  <a:avLst/>
                </a:prstGeom>
                <a:blipFill>
                  <a:blip r:embed="rId5"/>
                  <a:stretch>
                    <a:fillRect t="-5714" b="-31429"/>
                  </a:stretch>
                </a:blipFill>
                <a:ln>
                  <a:solidFill>
                    <a:srgbClr val="00B0F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1" name="矩形: 圓角 110">
                  <a:extLst>
                    <a:ext uri="{FF2B5EF4-FFF2-40B4-BE49-F238E27FC236}">
                      <a16:creationId xmlns:a16="http://schemas.microsoft.com/office/drawing/2014/main" id="{967B3020-9AD7-4418-AD48-5E07DC785ADC}"/>
                    </a:ext>
                  </a:extLst>
                </p:cNvPr>
                <p:cNvSpPr/>
                <p:nvPr/>
              </p:nvSpPr>
              <p:spPr>
                <a:xfrm>
                  <a:off x="10452323" y="4665913"/>
                  <a:ext cx="1318890" cy="199711"/>
                </a:xfrm>
                <a:prstGeom prst="roundRect">
                  <a:avLst/>
                </a:prstGeom>
                <a:solidFill>
                  <a:srgbClr val="A9EC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smtClean="0">
                                <a:solidFill>
                                  <a:schemeClr val="tx1"/>
                                </a:solidFill>
                                <a:latin typeface="Cambria Math" panose="02040503050406030204" pitchFamily="18" charset="0"/>
                              </a:rPr>
                            </m:ctrlPr>
                          </m:sSubSupPr>
                          <m:e>
                            <m:r>
                              <a:rPr lang="en-US" altLang="zh-TW" sz="1600" i="1">
                                <a:solidFill>
                                  <a:schemeClr val="tx1"/>
                                </a:solidFill>
                                <a:latin typeface="Cambria Math" panose="02040503050406030204" pitchFamily="18" charset="0"/>
                              </a:rPr>
                              <m:t>𝐸𝑚𝑏</m:t>
                            </m:r>
                          </m:e>
                          <m:sub>
                            <m:r>
                              <a:rPr lang="en-US" altLang="zh-TW" sz="1600" b="0" i="1" smtClean="0">
                                <a:solidFill>
                                  <a:schemeClr val="tx1"/>
                                </a:solidFill>
                                <a:latin typeface="Cambria Math" panose="02040503050406030204" pitchFamily="18" charset="0"/>
                              </a:rPr>
                              <m:t>4</m:t>
                            </m:r>
                          </m:sub>
                          <m:sup>
                            <m:r>
                              <a:rPr lang="en-US" altLang="zh-TW" sz="1600" i="1">
                                <a:solidFill>
                                  <a:schemeClr val="tx1"/>
                                </a:solidFill>
                                <a:latin typeface="Cambria Math" panose="02040503050406030204" pitchFamily="18" charset="0"/>
                              </a:rPr>
                              <m:t>𝑅</m:t>
                            </m:r>
                            <m:r>
                              <a:rPr lang="en-US" altLang="zh-TW" sz="1600" i="1">
                                <a:solidFill>
                                  <a:schemeClr val="tx1"/>
                                </a:solidFill>
                                <a:latin typeface="Cambria Math" panose="02040503050406030204" pitchFamily="18" charset="0"/>
                              </a:rPr>
                              <m:t>1</m:t>
                            </m:r>
                          </m:sup>
                        </m:sSubSup>
                      </m:oMath>
                    </m:oMathPara>
                  </a14:m>
                  <a:endParaRPr lang="zh-TW" altLang="en-US" dirty="0"/>
                </a:p>
              </p:txBody>
            </p:sp>
          </mc:Choice>
          <mc:Fallback xmlns="">
            <p:sp>
              <p:nvSpPr>
                <p:cNvPr id="111" name="矩形: 圓角 110">
                  <a:extLst>
                    <a:ext uri="{FF2B5EF4-FFF2-40B4-BE49-F238E27FC236}">
                      <a16:creationId xmlns:a16="http://schemas.microsoft.com/office/drawing/2014/main" id="{967B3020-9AD7-4418-AD48-5E07DC785ADC}"/>
                    </a:ext>
                  </a:extLst>
                </p:cNvPr>
                <p:cNvSpPr>
                  <a:spLocks noRot="1" noChangeAspect="1" noMove="1" noResize="1" noEditPoints="1" noAdjustHandles="1" noChangeArrowheads="1" noChangeShapeType="1" noTextEdit="1"/>
                </p:cNvSpPr>
                <p:nvPr/>
              </p:nvSpPr>
              <p:spPr>
                <a:xfrm>
                  <a:off x="10452323" y="4665913"/>
                  <a:ext cx="1318890" cy="199711"/>
                </a:xfrm>
                <a:prstGeom prst="roundRect">
                  <a:avLst/>
                </a:prstGeom>
                <a:blipFill>
                  <a:blip r:embed="rId6"/>
                  <a:stretch>
                    <a:fillRect t="-2778" b="-27778"/>
                  </a:stretch>
                </a:blipFill>
                <a:ln>
                  <a:solidFill>
                    <a:srgbClr val="00B0F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2" name="矩形: 圓角 111">
                  <a:extLst>
                    <a:ext uri="{FF2B5EF4-FFF2-40B4-BE49-F238E27FC236}">
                      <a16:creationId xmlns:a16="http://schemas.microsoft.com/office/drawing/2014/main" id="{F925A85F-CAA2-429F-930E-A42222EB434D}"/>
                    </a:ext>
                  </a:extLst>
                </p:cNvPr>
                <p:cNvSpPr/>
                <p:nvPr/>
              </p:nvSpPr>
              <p:spPr>
                <a:xfrm>
                  <a:off x="10445945" y="4929722"/>
                  <a:ext cx="1318890" cy="199711"/>
                </a:xfrm>
                <a:prstGeom prst="roundRect">
                  <a:avLst/>
                </a:prstGeom>
                <a:solidFill>
                  <a:srgbClr val="A9EC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smtClean="0">
                                <a:solidFill>
                                  <a:schemeClr val="tx1"/>
                                </a:solidFill>
                                <a:latin typeface="Cambria Math" panose="02040503050406030204" pitchFamily="18" charset="0"/>
                              </a:rPr>
                            </m:ctrlPr>
                          </m:sSubSupPr>
                          <m:e>
                            <m:r>
                              <a:rPr lang="en-US" altLang="zh-TW" sz="1600" i="1">
                                <a:solidFill>
                                  <a:schemeClr val="tx1"/>
                                </a:solidFill>
                                <a:latin typeface="Cambria Math" panose="02040503050406030204" pitchFamily="18" charset="0"/>
                              </a:rPr>
                              <m:t>𝐸𝑚𝑏</m:t>
                            </m:r>
                          </m:e>
                          <m:sub>
                            <m:r>
                              <a:rPr lang="en-US" altLang="zh-TW" sz="1600" b="0" i="1" smtClean="0">
                                <a:solidFill>
                                  <a:schemeClr val="tx1"/>
                                </a:solidFill>
                                <a:latin typeface="Cambria Math" panose="02040503050406030204" pitchFamily="18" charset="0"/>
                              </a:rPr>
                              <m:t>5</m:t>
                            </m:r>
                          </m:sub>
                          <m:sup>
                            <m:r>
                              <a:rPr lang="en-US" altLang="zh-TW" sz="1600" i="1">
                                <a:solidFill>
                                  <a:schemeClr val="tx1"/>
                                </a:solidFill>
                                <a:latin typeface="Cambria Math" panose="02040503050406030204" pitchFamily="18" charset="0"/>
                              </a:rPr>
                              <m:t>𝑅</m:t>
                            </m:r>
                            <m:r>
                              <a:rPr lang="en-US" altLang="zh-TW" sz="1600" i="1">
                                <a:solidFill>
                                  <a:schemeClr val="tx1"/>
                                </a:solidFill>
                                <a:latin typeface="Cambria Math" panose="02040503050406030204" pitchFamily="18" charset="0"/>
                              </a:rPr>
                              <m:t>1</m:t>
                            </m:r>
                          </m:sup>
                        </m:sSubSup>
                      </m:oMath>
                    </m:oMathPara>
                  </a14:m>
                  <a:endParaRPr lang="zh-TW" altLang="en-US" dirty="0"/>
                </a:p>
              </p:txBody>
            </p:sp>
          </mc:Choice>
          <mc:Fallback xmlns="">
            <p:sp>
              <p:nvSpPr>
                <p:cNvPr id="112" name="矩形: 圓角 111">
                  <a:extLst>
                    <a:ext uri="{FF2B5EF4-FFF2-40B4-BE49-F238E27FC236}">
                      <a16:creationId xmlns:a16="http://schemas.microsoft.com/office/drawing/2014/main" id="{F925A85F-CAA2-429F-930E-A42222EB434D}"/>
                    </a:ext>
                  </a:extLst>
                </p:cNvPr>
                <p:cNvSpPr>
                  <a:spLocks noRot="1" noChangeAspect="1" noMove="1" noResize="1" noEditPoints="1" noAdjustHandles="1" noChangeArrowheads="1" noChangeShapeType="1" noTextEdit="1"/>
                </p:cNvSpPr>
                <p:nvPr/>
              </p:nvSpPr>
              <p:spPr>
                <a:xfrm>
                  <a:off x="10445945" y="4929722"/>
                  <a:ext cx="1318890" cy="199711"/>
                </a:xfrm>
                <a:prstGeom prst="roundRect">
                  <a:avLst/>
                </a:prstGeom>
                <a:blipFill>
                  <a:blip r:embed="rId7"/>
                  <a:stretch>
                    <a:fillRect t="-8571" b="-31429"/>
                  </a:stretch>
                </a:blipFill>
                <a:ln>
                  <a:solidFill>
                    <a:srgbClr val="00B0F0"/>
                  </a:solidFill>
                </a:ln>
              </p:spPr>
              <p:txBody>
                <a:bodyPr/>
                <a:lstStyle/>
                <a:p>
                  <a:r>
                    <a:rPr lang="zh-TW" altLang="en-US">
                      <a:noFill/>
                    </a:rPr>
                    <a:t> </a:t>
                  </a:r>
                </a:p>
              </p:txBody>
            </p:sp>
          </mc:Fallback>
        </mc:AlternateContent>
      </p:grpSp>
      <p:grpSp>
        <p:nvGrpSpPr>
          <p:cNvPr id="114" name="群組 113">
            <a:extLst>
              <a:ext uri="{FF2B5EF4-FFF2-40B4-BE49-F238E27FC236}">
                <a16:creationId xmlns:a16="http://schemas.microsoft.com/office/drawing/2014/main" id="{28297167-1E94-49A3-A598-70881176AA40}"/>
              </a:ext>
            </a:extLst>
          </p:cNvPr>
          <p:cNvGrpSpPr/>
          <p:nvPr/>
        </p:nvGrpSpPr>
        <p:grpSpPr>
          <a:xfrm>
            <a:off x="4559021" y="5353793"/>
            <a:ext cx="1494465" cy="1302621"/>
            <a:chOff x="10368190" y="3863178"/>
            <a:chExt cx="1494465" cy="1302621"/>
          </a:xfrm>
        </p:grpSpPr>
        <p:grpSp>
          <p:nvGrpSpPr>
            <p:cNvPr id="115" name="群組 114">
              <a:extLst>
                <a:ext uri="{FF2B5EF4-FFF2-40B4-BE49-F238E27FC236}">
                  <a16:creationId xmlns:a16="http://schemas.microsoft.com/office/drawing/2014/main" id="{2ACA2351-0817-4C2C-90BA-47DCDE486C03}"/>
                </a:ext>
              </a:extLst>
            </p:cNvPr>
            <p:cNvGrpSpPr/>
            <p:nvPr/>
          </p:nvGrpSpPr>
          <p:grpSpPr>
            <a:xfrm>
              <a:off x="10368190" y="3863178"/>
              <a:ext cx="1494465" cy="1302621"/>
              <a:chOff x="8214045" y="3914422"/>
              <a:chExt cx="1494465" cy="1171330"/>
            </a:xfrm>
          </p:grpSpPr>
          <p:sp>
            <p:nvSpPr>
              <p:cNvPr id="121" name="左中括弧 120">
                <a:extLst>
                  <a:ext uri="{FF2B5EF4-FFF2-40B4-BE49-F238E27FC236}">
                    <a16:creationId xmlns:a16="http://schemas.microsoft.com/office/drawing/2014/main" id="{BDA187B8-4D07-4300-A3FA-A3AC2643CD5A}"/>
                  </a:ext>
                </a:extLst>
              </p:cNvPr>
              <p:cNvSpPr/>
              <p:nvPr/>
            </p:nvSpPr>
            <p:spPr>
              <a:xfrm>
                <a:off x="8214045" y="3914422"/>
                <a:ext cx="84135" cy="1171330"/>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122" name="左中括弧 121">
                <a:extLst>
                  <a:ext uri="{FF2B5EF4-FFF2-40B4-BE49-F238E27FC236}">
                    <a16:creationId xmlns:a16="http://schemas.microsoft.com/office/drawing/2014/main" id="{ACF800F5-932F-4C6C-9C4E-AE7F6866C5F6}"/>
                  </a:ext>
                </a:extLst>
              </p:cNvPr>
              <p:cNvSpPr/>
              <p:nvPr/>
            </p:nvSpPr>
            <p:spPr>
              <a:xfrm rot="10800000">
                <a:off x="9617070" y="3914422"/>
                <a:ext cx="91440" cy="1171329"/>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16" name="矩形: 圓角 115">
                  <a:extLst>
                    <a:ext uri="{FF2B5EF4-FFF2-40B4-BE49-F238E27FC236}">
                      <a16:creationId xmlns:a16="http://schemas.microsoft.com/office/drawing/2014/main" id="{7251B8F6-CE4A-4764-A48C-283ACC02BC5F}"/>
                    </a:ext>
                  </a:extLst>
                </p:cNvPr>
                <p:cNvSpPr/>
                <p:nvPr/>
              </p:nvSpPr>
              <p:spPr>
                <a:xfrm>
                  <a:off x="10452325" y="3911056"/>
                  <a:ext cx="1318890" cy="198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smtClean="0">
                                <a:solidFill>
                                  <a:schemeClr val="bg1"/>
                                </a:solidFill>
                                <a:latin typeface="Cambria Math" panose="02040503050406030204" pitchFamily="18" charset="0"/>
                              </a:rPr>
                            </m:ctrlPr>
                          </m:sSubSupPr>
                          <m:e>
                            <m:r>
                              <a:rPr lang="en-US" altLang="zh-TW" sz="1600" i="1">
                                <a:solidFill>
                                  <a:schemeClr val="bg1"/>
                                </a:solidFill>
                                <a:latin typeface="Cambria Math" panose="02040503050406030204" pitchFamily="18" charset="0"/>
                              </a:rPr>
                              <m:t>𝐸𝑚𝑏</m:t>
                            </m:r>
                          </m:e>
                          <m:sub>
                            <m:r>
                              <a:rPr lang="en-US" altLang="zh-TW" sz="1600" i="1">
                                <a:solidFill>
                                  <a:schemeClr val="bg1"/>
                                </a:solidFill>
                                <a:latin typeface="Cambria Math" panose="02040503050406030204" pitchFamily="18" charset="0"/>
                              </a:rPr>
                              <m:t>1</m:t>
                            </m:r>
                          </m:sub>
                          <m:sup>
                            <m:r>
                              <a:rPr lang="en-US" altLang="zh-TW" sz="1600" i="1">
                                <a:solidFill>
                                  <a:schemeClr val="bg1"/>
                                </a:solidFill>
                                <a:latin typeface="Cambria Math" panose="02040503050406030204" pitchFamily="18" charset="0"/>
                              </a:rPr>
                              <m:t>𝑅</m:t>
                            </m:r>
                            <m:r>
                              <a:rPr lang="en-US" altLang="zh-TW" sz="1600" b="0" i="1" smtClean="0">
                                <a:solidFill>
                                  <a:schemeClr val="bg1"/>
                                </a:solidFill>
                                <a:latin typeface="Cambria Math" panose="02040503050406030204" pitchFamily="18" charset="0"/>
                              </a:rPr>
                              <m:t>2</m:t>
                            </m:r>
                          </m:sup>
                        </m:sSubSup>
                      </m:oMath>
                    </m:oMathPara>
                  </a14:m>
                  <a:endParaRPr lang="zh-TW" altLang="en-US" dirty="0"/>
                </a:p>
              </p:txBody>
            </p:sp>
          </mc:Choice>
          <mc:Fallback xmlns="">
            <p:sp>
              <p:nvSpPr>
                <p:cNvPr id="116" name="矩形: 圓角 115">
                  <a:extLst>
                    <a:ext uri="{FF2B5EF4-FFF2-40B4-BE49-F238E27FC236}">
                      <a16:creationId xmlns:a16="http://schemas.microsoft.com/office/drawing/2014/main" id="{7251B8F6-CE4A-4764-A48C-283ACC02BC5F}"/>
                    </a:ext>
                  </a:extLst>
                </p:cNvPr>
                <p:cNvSpPr>
                  <a:spLocks noRot="1" noChangeAspect="1" noMove="1" noResize="1" noEditPoints="1" noAdjustHandles="1" noChangeArrowheads="1" noChangeShapeType="1" noTextEdit="1"/>
                </p:cNvSpPr>
                <p:nvPr/>
              </p:nvSpPr>
              <p:spPr>
                <a:xfrm>
                  <a:off x="10452325" y="3911056"/>
                  <a:ext cx="1318890" cy="198870"/>
                </a:xfrm>
                <a:prstGeom prst="roundRect">
                  <a:avLst/>
                </a:prstGeom>
                <a:blipFill>
                  <a:blip r:embed="rId8"/>
                  <a:stretch>
                    <a:fillRect t="-2778" b="-2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7" name="矩形: 圓角 116">
                  <a:extLst>
                    <a:ext uri="{FF2B5EF4-FFF2-40B4-BE49-F238E27FC236}">
                      <a16:creationId xmlns:a16="http://schemas.microsoft.com/office/drawing/2014/main" id="{E5BEAE95-D772-40FA-ABAD-060040818DA4}"/>
                    </a:ext>
                  </a:extLst>
                </p:cNvPr>
                <p:cNvSpPr/>
                <p:nvPr/>
              </p:nvSpPr>
              <p:spPr>
                <a:xfrm>
                  <a:off x="10449882" y="4150670"/>
                  <a:ext cx="1318890" cy="199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smtClean="0">
                                <a:solidFill>
                                  <a:schemeClr val="bg1"/>
                                </a:solidFill>
                                <a:latin typeface="Cambria Math" panose="02040503050406030204" pitchFamily="18" charset="0"/>
                              </a:rPr>
                            </m:ctrlPr>
                          </m:sSubSupPr>
                          <m:e>
                            <m:r>
                              <a:rPr lang="en-US" altLang="zh-TW" sz="1600" i="1">
                                <a:solidFill>
                                  <a:schemeClr val="bg1"/>
                                </a:solidFill>
                                <a:latin typeface="Cambria Math" panose="02040503050406030204" pitchFamily="18" charset="0"/>
                              </a:rPr>
                              <m:t>𝐸𝑚𝑏</m:t>
                            </m:r>
                          </m:e>
                          <m:sub>
                            <m:r>
                              <a:rPr lang="en-US" altLang="zh-TW" sz="1600" b="0" i="1" smtClean="0">
                                <a:solidFill>
                                  <a:schemeClr val="bg1"/>
                                </a:solidFill>
                                <a:latin typeface="Cambria Math" panose="02040503050406030204" pitchFamily="18" charset="0"/>
                              </a:rPr>
                              <m:t>2</m:t>
                            </m:r>
                          </m:sub>
                          <m:sup>
                            <m:r>
                              <a:rPr lang="en-US" altLang="zh-TW" sz="1600" i="1">
                                <a:solidFill>
                                  <a:schemeClr val="bg1"/>
                                </a:solidFill>
                                <a:latin typeface="Cambria Math" panose="02040503050406030204" pitchFamily="18" charset="0"/>
                              </a:rPr>
                              <m:t>𝑅</m:t>
                            </m:r>
                            <m:r>
                              <a:rPr lang="en-US" altLang="zh-TW" sz="1600" i="1">
                                <a:solidFill>
                                  <a:schemeClr val="bg1"/>
                                </a:solidFill>
                                <a:latin typeface="Cambria Math" panose="02040503050406030204" pitchFamily="18" charset="0"/>
                              </a:rPr>
                              <m:t>2</m:t>
                            </m:r>
                          </m:sup>
                        </m:sSubSup>
                      </m:oMath>
                    </m:oMathPara>
                  </a14:m>
                  <a:endParaRPr lang="zh-TW" altLang="en-US" dirty="0"/>
                </a:p>
              </p:txBody>
            </p:sp>
          </mc:Choice>
          <mc:Fallback xmlns="">
            <p:sp>
              <p:nvSpPr>
                <p:cNvPr id="117" name="矩形: 圓角 116">
                  <a:extLst>
                    <a:ext uri="{FF2B5EF4-FFF2-40B4-BE49-F238E27FC236}">
                      <a16:creationId xmlns:a16="http://schemas.microsoft.com/office/drawing/2014/main" id="{E5BEAE95-D772-40FA-ABAD-060040818DA4}"/>
                    </a:ext>
                  </a:extLst>
                </p:cNvPr>
                <p:cNvSpPr>
                  <a:spLocks noRot="1" noChangeAspect="1" noMove="1" noResize="1" noEditPoints="1" noAdjustHandles="1" noChangeArrowheads="1" noChangeShapeType="1" noTextEdit="1"/>
                </p:cNvSpPr>
                <p:nvPr/>
              </p:nvSpPr>
              <p:spPr>
                <a:xfrm>
                  <a:off x="10449882" y="4150670"/>
                  <a:ext cx="1318890" cy="199711"/>
                </a:xfrm>
                <a:prstGeom prst="roundRect">
                  <a:avLst/>
                </a:prstGeom>
                <a:blipFill>
                  <a:blip r:embed="rId9"/>
                  <a:stretch>
                    <a:fillRect t="-2778" b="-3055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8" name="矩形: 圓角 117">
                  <a:extLst>
                    <a:ext uri="{FF2B5EF4-FFF2-40B4-BE49-F238E27FC236}">
                      <a16:creationId xmlns:a16="http://schemas.microsoft.com/office/drawing/2014/main" id="{E190A127-42CC-4EB0-AAEA-401F4E8B0A14}"/>
                    </a:ext>
                  </a:extLst>
                </p:cNvPr>
                <p:cNvSpPr/>
                <p:nvPr/>
              </p:nvSpPr>
              <p:spPr>
                <a:xfrm>
                  <a:off x="10449882" y="4390735"/>
                  <a:ext cx="1318890" cy="199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smtClean="0">
                                <a:solidFill>
                                  <a:schemeClr val="bg1"/>
                                </a:solidFill>
                                <a:latin typeface="Cambria Math" panose="02040503050406030204" pitchFamily="18" charset="0"/>
                              </a:rPr>
                            </m:ctrlPr>
                          </m:sSubSupPr>
                          <m:e>
                            <m:r>
                              <a:rPr lang="en-US" altLang="zh-TW" sz="1600" i="1">
                                <a:solidFill>
                                  <a:schemeClr val="bg1"/>
                                </a:solidFill>
                                <a:latin typeface="Cambria Math" panose="02040503050406030204" pitchFamily="18" charset="0"/>
                              </a:rPr>
                              <m:t>𝐸𝑚𝑏</m:t>
                            </m:r>
                          </m:e>
                          <m:sub>
                            <m:r>
                              <a:rPr lang="en-US" altLang="zh-TW" sz="1600" b="0" i="1" smtClean="0">
                                <a:solidFill>
                                  <a:schemeClr val="bg1"/>
                                </a:solidFill>
                                <a:latin typeface="Cambria Math" panose="02040503050406030204" pitchFamily="18" charset="0"/>
                              </a:rPr>
                              <m:t>3</m:t>
                            </m:r>
                          </m:sub>
                          <m:sup>
                            <m:r>
                              <a:rPr lang="en-US" altLang="zh-TW" sz="1600" i="1">
                                <a:solidFill>
                                  <a:schemeClr val="bg1"/>
                                </a:solidFill>
                                <a:latin typeface="Cambria Math" panose="02040503050406030204" pitchFamily="18" charset="0"/>
                              </a:rPr>
                              <m:t>𝑅</m:t>
                            </m:r>
                            <m:r>
                              <a:rPr lang="en-US" altLang="zh-TW" sz="1600" i="1">
                                <a:solidFill>
                                  <a:schemeClr val="bg1"/>
                                </a:solidFill>
                                <a:latin typeface="Cambria Math" panose="02040503050406030204" pitchFamily="18" charset="0"/>
                              </a:rPr>
                              <m:t>2</m:t>
                            </m:r>
                          </m:sup>
                        </m:sSubSup>
                      </m:oMath>
                    </m:oMathPara>
                  </a14:m>
                  <a:endParaRPr lang="zh-TW" altLang="en-US" dirty="0"/>
                </a:p>
              </p:txBody>
            </p:sp>
          </mc:Choice>
          <mc:Fallback xmlns="">
            <p:sp>
              <p:nvSpPr>
                <p:cNvPr id="118" name="矩形: 圓角 117">
                  <a:extLst>
                    <a:ext uri="{FF2B5EF4-FFF2-40B4-BE49-F238E27FC236}">
                      <a16:creationId xmlns:a16="http://schemas.microsoft.com/office/drawing/2014/main" id="{E190A127-42CC-4EB0-AAEA-401F4E8B0A14}"/>
                    </a:ext>
                  </a:extLst>
                </p:cNvPr>
                <p:cNvSpPr>
                  <a:spLocks noRot="1" noChangeAspect="1" noMove="1" noResize="1" noEditPoints="1" noAdjustHandles="1" noChangeArrowheads="1" noChangeShapeType="1" noTextEdit="1"/>
                </p:cNvSpPr>
                <p:nvPr/>
              </p:nvSpPr>
              <p:spPr>
                <a:xfrm>
                  <a:off x="10449882" y="4390735"/>
                  <a:ext cx="1318890" cy="199711"/>
                </a:xfrm>
                <a:prstGeom prst="roundRect">
                  <a:avLst/>
                </a:prstGeom>
                <a:blipFill>
                  <a:blip r:embed="rId10"/>
                  <a:stretch>
                    <a:fillRect t="-2778" b="-2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9" name="矩形: 圓角 118">
                  <a:extLst>
                    <a:ext uri="{FF2B5EF4-FFF2-40B4-BE49-F238E27FC236}">
                      <a16:creationId xmlns:a16="http://schemas.microsoft.com/office/drawing/2014/main" id="{A7664953-430C-4A04-A8F1-DBF267FD32B2}"/>
                    </a:ext>
                  </a:extLst>
                </p:cNvPr>
                <p:cNvSpPr/>
                <p:nvPr/>
              </p:nvSpPr>
              <p:spPr>
                <a:xfrm>
                  <a:off x="10449882" y="4637872"/>
                  <a:ext cx="1318890" cy="199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smtClean="0">
                                <a:solidFill>
                                  <a:schemeClr val="bg1"/>
                                </a:solidFill>
                                <a:latin typeface="Cambria Math" panose="02040503050406030204" pitchFamily="18" charset="0"/>
                              </a:rPr>
                            </m:ctrlPr>
                          </m:sSubSupPr>
                          <m:e>
                            <m:r>
                              <a:rPr lang="en-US" altLang="zh-TW" sz="1600" i="1">
                                <a:solidFill>
                                  <a:schemeClr val="bg1"/>
                                </a:solidFill>
                                <a:latin typeface="Cambria Math" panose="02040503050406030204" pitchFamily="18" charset="0"/>
                              </a:rPr>
                              <m:t>𝐸𝑚𝑏</m:t>
                            </m:r>
                          </m:e>
                          <m:sub>
                            <m:r>
                              <a:rPr lang="en-US" altLang="zh-TW" sz="1600" b="0" i="1" smtClean="0">
                                <a:solidFill>
                                  <a:schemeClr val="bg1"/>
                                </a:solidFill>
                                <a:latin typeface="Cambria Math" panose="02040503050406030204" pitchFamily="18" charset="0"/>
                              </a:rPr>
                              <m:t>4</m:t>
                            </m:r>
                          </m:sub>
                          <m:sup>
                            <m:r>
                              <a:rPr lang="en-US" altLang="zh-TW" sz="1600" i="1">
                                <a:solidFill>
                                  <a:schemeClr val="bg1"/>
                                </a:solidFill>
                                <a:latin typeface="Cambria Math" panose="02040503050406030204" pitchFamily="18" charset="0"/>
                              </a:rPr>
                              <m:t>𝑅</m:t>
                            </m:r>
                            <m:r>
                              <a:rPr lang="en-US" altLang="zh-TW" sz="1600" i="1">
                                <a:solidFill>
                                  <a:schemeClr val="bg1"/>
                                </a:solidFill>
                                <a:latin typeface="Cambria Math" panose="02040503050406030204" pitchFamily="18" charset="0"/>
                              </a:rPr>
                              <m:t>2</m:t>
                            </m:r>
                          </m:sup>
                        </m:sSubSup>
                      </m:oMath>
                    </m:oMathPara>
                  </a14:m>
                  <a:endParaRPr lang="zh-TW" altLang="en-US" dirty="0"/>
                </a:p>
              </p:txBody>
            </p:sp>
          </mc:Choice>
          <mc:Fallback xmlns="">
            <p:sp>
              <p:nvSpPr>
                <p:cNvPr id="119" name="矩形: 圓角 118">
                  <a:extLst>
                    <a:ext uri="{FF2B5EF4-FFF2-40B4-BE49-F238E27FC236}">
                      <a16:creationId xmlns:a16="http://schemas.microsoft.com/office/drawing/2014/main" id="{A7664953-430C-4A04-A8F1-DBF267FD32B2}"/>
                    </a:ext>
                  </a:extLst>
                </p:cNvPr>
                <p:cNvSpPr>
                  <a:spLocks noRot="1" noChangeAspect="1" noMove="1" noResize="1" noEditPoints="1" noAdjustHandles="1" noChangeArrowheads="1" noChangeShapeType="1" noTextEdit="1"/>
                </p:cNvSpPr>
                <p:nvPr/>
              </p:nvSpPr>
              <p:spPr>
                <a:xfrm>
                  <a:off x="10449882" y="4637872"/>
                  <a:ext cx="1318890" cy="199711"/>
                </a:xfrm>
                <a:prstGeom prst="roundRect">
                  <a:avLst/>
                </a:prstGeom>
                <a:blipFill>
                  <a:blip r:embed="rId11"/>
                  <a:stretch>
                    <a:fillRect t="-2778" b="-2777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0" name="矩形: 圓角 119">
                  <a:extLst>
                    <a:ext uri="{FF2B5EF4-FFF2-40B4-BE49-F238E27FC236}">
                      <a16:creationId xmlns:a16="http://schemas.microsoft.com/office/drawing/2014/main" id="{CAF91B34-6B1B-415C-B2F0-4B2E31FDB4FE}"/>
                    </a:ext>
                  </a:extLst>
                </p:cNvPr>
                <p:cNvSpPr/>
                <p:nvPr/>
              </p:nvSpPr>
              <p:spPr>
                <a:xfrm>
                  <a:off x="10449882" y="4875151"/>
                  <a:ext cx="1318890" cy="199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smtClean="0">
                                <a:solidFill>
                                  <a:schemeClr val="bg1"/>
                                </a:solidFill>
                                <a:latin typeface="Cambria Math" panose="02040503050406030204" pitchFamily="18" charset="0"/>
                              </a:rPr>
                            </m:ctrlPr>
                          </m:sSubSupPr>
                          <m:e>
                            <m:r>
                              <a:rPr lang="en-US" altLang="zh-TW" sz="1600" i="1">
                                <a:solidFill>
                                  <a:schemeClr val="bg1"/>
                                </a:solidFill>
                                <a:latin typeface="Cambria Math" panose="02040503050406030204" pitchFamily="18" charset="0"/>
                              </a:rPr>
                              <m:t>𝐸𝑚𝑏</m:t>
                            </m:r>
                          </m:e>
                          <m:sub>
                            <m:r>
                              <a:rPr lang="en-US" altLang="zh-TW" sz="1600" b="0" i="1" smtClean="0">
                                <a:solidFill>
                                  <a:schemeClr val="bg1"/>
                                </a:solidFill>
                                <a:latin typeface="Cambria Math" panose="02040503050406030204" pitchFamily="18" charset="0"/>
                              </a:rPr>
                              <m:t>5</m:t>
                            </m:r>
                          </m:sub>
                          <m:sup>
                            <m:r>
                              <a:rPr lang="en-US" altLang="zh-TW" sz="1600" i="1">
                                <a:solidFill>
                                  <a:schemeClr val="bg1"/>
                                </a:solidFill>
                                <a:latin typeface="Cambria Math" panose="02040503050406030204" pitchFamily="18" charset="0"/>
                              </a:rPr>
                              <m:t>𝑅</m:t>
                            </m:r>
                            <m:r>
                              <a:rPr lang="en-US" altLang="zh-TW" sz="1600" i="1">
                                <a:solidFill>
                                  <a:schemeClr val="bg1"/>
                                </a:solidFill>
                                <a:latin typeface="Cambria Math" panose="02040503050406030204" pitchFamily="18" charset="0"/>
                              </a:rPr>
                              <m:t>2</m:t>
                            </m:r>
                          </m:sup>
                        </m:sSubSup>
                      </m:oMath>
                    </m:oMathPara>
                  </a14:m>
                  <a:endParaRPr lang="zh-TW" altLang="en-US" dirty="0"/>
                </a:p>
              </p:txBody>
            </p:sp>
          </mc:Choice>
          <mc:Fallback xmlns="">
            <p:sp>
              <p:nvSpPr>
                <p:cNvPr id="120" name="矩形: 圓角 119">
                  <a:extLst>
                    <a:ext uri="{FF2B5EF4-FFF2-40B4-BE49-F238E27FC236}">
                      <a16:creationId xmlns:a16="http://schemas.microsoft.com/office/drawing/2014/main" id="{CAF91B34-6B1B-415C-B2F0-4B2E31FDB4FE}"/>
                    </a:ext>
                  </a:extLst>
                </p:cNvPr>
                <p:cNvSpPr>
                  <a:spLocks noRot="1" noChangeAspect="1" noMove="1" noResize="1" noEditPoints="1" noAdjustHandles="1" noChangeArrowheads="1" noChangeShapeType="1" noTextEdit="1"/>
                </p:cNvSpPr>
                <p:nvPr/>
              </p:nvSpPr>
              <p:spPr>
                <a:xfrm>
                  <a:off x="10449882" y="4875151"/>
                  <a:ext cx="1318890" cy="199711"/>
                </a:xfrm>
                <a:prstGeom prst="roundRect">
                  <a:avLst/>
                </a:prstGeom>
                <a:blipFill>
                  <a:blip r:embed="rId12"/>
                  <a:stretch>
                    <a:fillRect t="-5556" b="-27778"/>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78" name="文字方塊 77">
                <a:extLst>
                  <a:ext uri="{FF2B5EF4-FFF2-40B4-BE49-F238E27FC236}">
                    <a16:creationId xmlns:a16="http://schemas.microsoft.com/office/drawing/2014/main" id="{81D2FB6B-AF7C-48D3-8841-C41632B94337}"/>
                  </a:ext>
                </a:extLst>
              </p:cNvPr>
              <p:cNvSpPr txBox="1"/>
              <p:nvPr/>
            </p:nvSpPr>
            <p:spPr>
              <a:xfrm>
                <a:off x="6430113" y="5175162"/>
                <a:ext cx="2363806" cy="473463"/>
              </a:xfrm>
              <a:prstGeom prst="rect">
                <a:avLst/>
              </a:prstGeom>
              <a:noFill/>
            </p:spPr>
            <p:txBody>
              <a:bodyPr wrap="square" rtlCol="0">
                <a:spAutoFit/>
              </a:bodyPr>
              <a:lstStyle/>
              <a:p>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5</m:t>
                        </m:r>
                      </m:sub>
                      <m:sup>
                        <m:r>
                          <a:rPr lang="en-US" altLang="zh-TW" sz="2400" b="0" i="1" smtClean="0">
                            <a:latin typeface="Cambria Math" panose="02040503050406030204" pitchFamily="18" charset="0"/>
                          </a:rPr>
                          <m:t>1</m:t>
                        </m:r>
                      </m:sup>
                    </m:sSubSup>
                  </m:oMath>
                </a14:m>
                <a:r>
                  <a:rPr lang="zh-TW" altLang="en-US" dirty="0"/>
                  <a:t> </a:t>
                </a:r>
              </a:p>
            </p:txBody>
          </p:sp>
        </mc:Choice>
        <mc:Fallback xmlns="">
          <p:sp>
            <p:nvSpPr>
              <p:cNvPr id="78" name="文字方塊 77">
                <a:extLst>
                  <a:ext uri="{FF2B5EF4-FFF2-40B4-BE49-F238E27FC236}">
                    <a16:creationId xmlns:a16="http://schemas.microsoft.com/office/drawing/2014/main" id="{81D2FB6B-AF7C-48D3-8841-C41632B94337}"/>
                  </a:ext>
                </a:extLst>
              </p:cNvPr>
              <p:cNvSpPr txBox="1">
                <a:spLocks noRot="1" noChangeAspect="1" noMove="1" noResize="1" noEditPoints="1" noAdjustHandles="1" noChangeArrowheads="1" noChangeShapeType="1" noTextEdit="1"/>
              </p:cNvSpPr>
              <p:nvPr/>
            </p:nvSpPr>
            <p:spPr>
              <a:xfrm>
                <a:off x="6430113" y="5175162"/>
                <a:ext cx="2363806" cy="473463"/>
              </a:xfrm>
              <a:prstGeom prst="rect">
                <a:avLst/>
              </a:prstGeom>
              <a:blipFill>
                <a:blip r:embed="rId13"/>
                <a:stretch>
                  <a:fillRect l="-773" b="-512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2" name="矩形: 圓角 91">
                <a:extLst>
                  <a:ext uri="{FF2B5EF4-FFF2-40B4-BE49-F238E27FC236}">
                    <a16:creationId xmlns:a16="http://schemas.microsoft.com/office/drawing/2014/main" id="{CE675EE9-86E5-48F4-9F13-7F05169AEA0A}"/>
                  </a:ext>
                </a:extLst>
              </p:cNvPr>
              <p:cNvSpPr/>
              <p:nvPr/>
            </p:nvSpPr>
            <p:spPr>
              <a:xfrm>
                <a:off x="4618348" y="4183444"/>
                <a:ext cx="1318890" cy="198870"/>
              </a:xfrm>
              <a:prstGeom prst="roundRect">
                <a:avLst/>
              </a:prstGeom>
              <a:solidFill>
                <a:srgbClr val="A9EC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a:solidFill>
                                <a:schemeClr val="tx1"/>
                              </a:solidFill>
                              <a:latin typeface="Cambria Math" panose="02040503050406030204" pitchFamily="18" charset="0"/>
                            </a:rPr>
                          </m:ctrlPr>
                        </m:sSubSupPr>
                        <m:e>
                          <m:r>
                            <a:rPr lang="en-US" altLang="zh-TW" sz="1600" i="1">
                              <a:solidFill>
                                <a:schemeClr val="tx1"/>
                              </a:solidFill>
                              <a:latin typeface="Cambria Math" panose="02040503050406030204" pitchFamily="18" charset="0"/>
                            </a:rPr>
                            <m:t>𝐸𝑚𝑏</m:t>
                          </m:r>
                        </m:e>
                        <m:sub>
                          <m:r>
                            <a:rPr lang="en-US" altLang="zh-TW" sz="1600" i="1">
                              <a:solidFill>
                                <a:schemeClr val="tx1"/>
                              </a:solidFill>
                              <a:latin typeface="Cambria Math" panose="02040503050406030204" pitchFamily="18" charset="0"/>
                            </a:rPr>
                            <m:t>2</m:t>
                          </m:r>
                        </m:sub>
                        <m:sup>
                          <m:r>
                            <a:rPr lang="en-US" altLang="zh-TW" sz="1600" i="1">
                              <a:solidFill>
                                <a:schemeClr val="tx1"/>
                              </a:solidFill>
                              <a:latin typeface="Cambria Math" panose="02040503050406030204" pitchFamily="18" charset="0"/>
                            </a:rPr>
                            <m:t>𝑅</m:t>
                          </m:r>
                          <m:r>
                            <a:rPr lang="en-US" altLang="zh-TW" sz="1600" i="1">
                              <a:solidFill>
                                <a:schemeClr val="tx1"/>
                              </a:solidFill>
                              <a:latin typeface="Cambria Math" panose="02040503050406030204" pitchFamily="18" charset="0"/>
                            </a:rPr>
                            <m:t>1</m:t>
                          </m:r>
                        </m:sup>
                      </m:sSubSup>
                    </m:oMath>
                  </m:oMathPara>
                </a14:m>
                <a:endParaRPr lang="zh-TW" altLang="en-US" dirty="0"/>
              </a:p>
            </p:txBody>
          </p:sp>
        </mc:Choice>
        <mc:Fallback xmlns="">
          <p:sp>
            <p:nvSpPr>
              <p:cNvPr id="92" name="矩形: 圓角 91">
                <a:extLst>
                  <a:ext uri="{FF2B5EF4-FFF2-40B4-BE49-F238E27FC236}">
                    <a16:creationId xmlns:a16="http://schemas.microsoft.com/office/drawing/2014/main" id="{CE675EE9-86E5-48F4-9F13-7F05169AEA0A}"/>
                  </a:ext>
                </a:extLst>
              </p:cNvPr>
              <p:cNvSpPr>
                <a:spLocks noRot="1" noChangeAspect="1" noMove="1" noResize="1" noEditPoints="1" noAdjustHandles="1" noChangeArrowheads="1" noChangeShapeType="1" noTextEdit="1"/>
              </p:cNvSpPr>
              <p:nvPr/>
            </p:nvSpPr>
            <p:spPr>
              <a:xfrm>
                <a:off x="4618348" y="4183444"/>
                <a:ext cx="1318890" cy="198870"/>
              </a:xfrm>
              <a:prstGeom prst="roundRect">
                <a:avLst/>
              </a:prstGeom>
              <a:blipFill>
                <a:blip r:embed="rId14"/>
                <a:stretch>
                  <a:fillRect t="-2778" b="-27778"/>
                </a:stretch>
              </a:blipFill>
              <a:ln>
                <a:solidFill>
                  <a:srgbClr val="00B0F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4" name="矩形: 圓角 93">
                <a:extLst>
                  <a:ext uri="{FF2B5EF4-FFF2-40B4-BE49-F238E27FC236}">
                    <a16:creationId xmlns:a16="http://schemas.microsoft.com/office/drawing/2014/main" id="{E6E9C9D5-BD7B-40F4-AD0E-A6BDE4B1446B}"/>
                  </a:ext>
                </a:extLst>
              </p:cNvPr>
              <p:cNvSpPr/>
              <p:nvPr/>
            </p:nvSpPr>
            <p:spPr>
              <a:xfrm>
                <a:off x="4614411" y="4432887"/>
                <a:ext cx="1318890" cy="198870"/>
              </a:xfrm>
              <a:prstGeom prst="roundRect">
                <a:avLst/>
              </a:prstGeom>
              <a:solidFill>
                <a:srgbClr val="A9EC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TW" sz="1600" i="1" smtClean="0">
                              <a:solidFill>
                                <a:schemeClr val="tx1"/>
                              </a:solidFill>
                              <a:latin typeface="Cambria Math" panose="02040503050406030204" pitchFamily="18" charset="0"/>
                            </a:rPr>
                          </m:ctrlPr>
                        </m:sSubSupPr>
                        <m:e>
                          <m:r>
                            <a:rPr lang="en-US" altLang="zh-TW" sz="1600" b="0" i="1" smtClean="0">
                              <a:solidFill>
                                <a:schemeClr val="tx1"/>
                              </a:solidFill>
                              <a:latin typeface="Cambria Math" panose="02040503050406030204" pitchFamily="18" charset="0"/>
                            </a:rPr>
                            <m:t>𝐸𝑚𝑏</m:t>
                          </m:r>
                        </m:e>
                        <m:sub>
                          <m:r>
                            <a:rPr lang="en-US" altLang="zh-TW" sz="1600" b="0" i="1" smtClean="0">
                              <a:solidFill>
                                <a:schemeClr val="tx1"/>
                              </a:solidFill>
                              <a:latin typeface="Cambria Math" panose="02040503050406030204" pitchFamily="18" charset="0"/>
                            </a:rPr>
                            <m:t>3</m:t>
                          </m:r>
                        </m:sub>
                        <m:sup>
                          <m:r>
                            <a:rPr lang="en-US" altLang="zh-TW" sz="1600" b="0" i="1" smtClean="0">
                              <a:solidFill>
                                <a:schemeClr val="tx1"/>
                              </a:solidFill>
                              <a:latin typeface="Cambria Math" panose="02040503050406030204" pitchFamily="18" charset="0"/>
                            </a:rPr>
                            <m:t>𝑅</m:t>
                          </m:r>
                          <m:r>
                            <a:rPr lang="en-US" altLang="zh-TW" sz="1600" b="0" i="1" smtClean="0">
                              <a:solidFill>
                                <a:schemeClr val="tx1"/>
                              </a:solidFill>
                              <a:latin typeface="Cambria Math" panose="02040503050406030204" pitchFamily="18" charset="0"/>
                            </a:rPr>
                            <m:t>1</m:t>
                          </m:r>
                        </m:sup>
                      </m:sSubSup>
                    </m:oMath>
                  </m:oMathPara>
                </a14:m>
                <a:endParaRPr lang="zh-TW" altLang="en-US" dirty="0"/>
              </a:p>
            </p:txBody>
          </p:sp>
        </mc:Choice>
        <mc:Fallback xmlns="">
          <p:sp>
            <p:nvSpPr>
              <p:cNvPr id="94" name="矩形: 圓角 93">
                <a:extLst>
                  <a:ext uri="{FF2B5EF4-FFF2-40B4-BE49-F238E27FC236}">
                    <a16:creationId xmlns:a16="http://schemas.microsoft.com/office/drawing/2014/main" id="{E6E9C9D5-BD7B-40F4-AD0E-A6BDE4B1446B}"/>
                  </a:ext>
                </a:extLst>
              </p:cNvPr>
              <p:cNvSpPr>
                <a:spLocks noRot="1" noChangeAspect="1" noMove="1" noResize="1" noEditPoints="1" noAdjustHandles="1" noChangeArrowheads="1" noChangeShapeType="1" noTextEdit="1"/>
              </p:cNvSpPr>
              <p:nvPr/>
            </p:nvSpPr>
            <p:spPr>
              <a:xfrm>
                <a:off x="4614411" y="4432887"/>
                <a:ext cx="1318890" cy="198870"/>
              </a:xfrm>
              <a:prstGeom prst="roundRect">
                <a:avLst/>
              </a:prstGeom>
              <a:blipFill>
                <a:blip r:embed="rId15"/>
                <a:stretch>
                  <a:fillRect t="-2778" b="-27778"/>
                </a:stretch>
              </a:blipFill>
              <a:ln>
                <a:solidFill>
                  <a:srgbClr val="00B0F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09615587-E99F-41E9-83D6-C60292822429}"/>
                  </a:ext>
                </a:extLst>
              </p:cNvPr>
              <p:cNvSpPr/>
              <p:nvPr/>
            </p:nvSpPr>
            <p:spPr>
              <a:xfrm>
                <a:off x="6420765" y="4360413"/>
                <a:ext cx="4900765" cy="655821"/>
              </a:xfrm>
              <a:prstGeom prst="rect">
                <a:avLst/>
              </a:prstGeom>
            </p:spPr>
            <p:txBody>
              <a:bodyPr wrap="none">
                <a:spAutoFit/>
              </a:bodyPr>
              <a:lstStyle/>
              <a:p>
                <a:r>
                  <a:rPr lang="en-US" altLang="zh-TW" dirty="0"/>
                  <a:t>R1:   (1/1) *(</a:t>
                </a:r>
                <a:r>
                  <a:rPr lang="en-US" altLang="zh-TW" dirty="0" err="1"/>
                  <a:t>Wr</a:t>
                </a:r>
                <a:r>
                  <a:rPr lang="en-US" altLang="zh-TW" dirty="0"/>
                  <a:t>) * (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𝐸𝑚𝑏</m:t>
                        </m:r>
                      </m:e>
                      <m:sub>
                        <m:r>
                          <a:rPr lang="en-US" altLang="zh-TW" i="1">
                            <a:latin typeface="Cambria Math" panose="02040503050406030204" pitchFamily="18" charset="0"/>
                          </a:rPr>
                          <m:t>2</m:t>
                        </m:r>
                      </m:sub>
                      <m:sup>
                        <m:r>
                          <a:rPr lang="en-US" altLang="zh-TW" i="1">
                            <a:latin typeface="Cambria Math" panose="02040503050406030204" pitchFamily="18" charset="0"/>
                          </a:rPr>
                          <m:t>𝑅</m:t>
                        </m:r>
                        <m:r>
                          <a:rPr lang="en-US" altLang="zh-TW" i="1">
                            <a:latin typeface="Cambria Math" panose="02040503050406030204" pitchFamily="18" charset="0"/>
                          </a:rPr>
                          <m:t>1</m:t>
                        </m:r>
                      </m:sup>
                    </m:sSubSup>
                  </m:oMath>
                </a14:m>
                <a:r>
                  <a:rPr lang="en-US" altLang="zh-TW" dirty="0"/>
                  <a:t>) + (Wo) *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𝐸𝑚𝑏</m:t>
                        </m:r>
                      </m:e>
                      <m:sub>
                        <m:r>
                          <a:rPr lang="en-US" altLang="zh-TW" i="1">
                            <a:latin typeface="Cambria Math" panose="02040503050406030204" pitchFamily="18" charset="0"/>
                          </a:rPr>
                          <m:t>5</m:t>
                        </m:r>
                      </m:sub>
                      <m:sup>
                        <m:r>
                          <a:rPr lang="en-US" altLang="zh-TW" i="1">
                            <a:latin typeface="Cambria Math" panose="02040503050406030204" pitchFamily="18" charset="0"/>
                          </a:rPr>
                          <m:t>𝑅</m:t>
                        </m:r>
                        <m:r>
                          <a:rPr lang="en-US" altLang="zh-TW" i="1">
                            <a:latin typeface="Cambria Math" panose="02040503050406030204" pitchFamily="18" charset="0"/>
                          </a:rPr>
                          <m:t>1</m:t>
                        </m:r>
                      </m:sup>
                    </m:sSubSup>
                  </m:oMath>
                </a14:m>
                <a:r>
                  <a:rPr lang="en-US" altLang="zh-TW" dirty="0"/>
                  <a:t>)</a:t>
                </a:r>
              </a:p>
              <a:p>
                <a:r>
                  <a:rPr lang="en-US" altLang="zh-TW" dirty="0"/>
                  <a:t>  </a:t>
                </a:r>
                <a:endParaRPr lang="zh-TW" altLang="en-US" dirty="0"/>
              </a:p>
            </p:txBody>
          </p:sp>
        </mc:Choice>
        <mc:Fallback xmlns="">
          <p:sp>
            <p:nvSpPr>
              <p:cNvPr id="9" name="矩形 8">
                <a:extLst>
                  <a:ext uri="{FF2B5EF4-FFF2-40B4-BE49-F238E27FC236}">
                    <a16:creationId xmlns:a16="http://schemas.microsoft.com/office/drawing/2014/main" id="{09615587-E99F-41E9-83D6-C60292822429}"/>
                  </a:ext>
                </a:extLst>
              </p:cNvPr>
              <p:cNvSpPr>
                <a:spLocks noRot="1" noChangeAspect="1" noMove="1" noResize="1" noEditPoints="1" noAdjustHandles="1" noChangeArrowheads="1" noChangeShapeType="1" noTextEdit="1"/>
              </p:cNvSpPr>
              <p:nvPr/>
            </p:nvSpPr>
            <p:spPr>
              <a:xfrm>
                <a:off x="6420765" y="4360413"/>
                <a:ext cx="4900765" cy="655821"/>
              </a:xfrm>
              <a:prstGeom prst="rect">
                <a:avLst/>
              </a:prstGeom>
              <a:blipFill>
                <a:blip r:embed="rId16"/>
                <a:stretch>
                  <a:fillRect l="-995" t="-3704" r="-2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2" name="矩形 101">
                <a:extLst>
                  <a:ext uri="{FF2B5EF4-FFF2-40B4-BE49-F238E27FC236}">
                    <a16:creationId xmlns:a16="http://schemas.microsoft.com/office/drawing/2014/main" id="{0F8B7943-D8F5-4146-97B2-E0BEAD0E8802}"/>
                  </a:ext>
                </a:extLst>
              </p:cNvPr>
              <p:cNvSpPr/>
              <p:nvPr/>
            </p:nvSpPr>
            <p:spPr>
              <a:xfrm>
                <a:off x="6406758" y="4686046"/>
                <a:ext cx="5856988" cy="378822"/>
              </a:xfrm>
              <a:prstGeom prst="rect">
                <a:avLst/>
              </a:prstGeom>
            </p:spPr>
            <p:txBody>
              <a:bodyPr wrap="none">
                <a:spAutoFit/>
              </a:bodyPr>
              <a:lstStyle/>
              <a:p>
                <a:r>
                  <a:rPr lang="en-US" altLang="zh-TW" dirty="0"/>
                  <a:t>R2:   (1/2) *(</a:t>
                </a:r>
                <a:r>
                  <a:rPr lang="en-US" altLang="zh-TW" dirty="0" err="1"/>
                  <a:t>Wr</a:t>
                </a:r>
                <a:r>
                  <a:rPr lang="en-US" altLang="zh-TW" dirty="0"/>
                  <a:t>) * (</a:t>
                </a:r>
                <a14:m>
                  <m:oMath xmlns:m="http://schemas.openxmlformats.org/officeDocument/2006/math">
                    <m:sSubSup>
                      <m:sSubSupPr>
                        <m:ctrlPr>
                          <a:rPr lang="en-US" altLang="zh-TW" i="1" smtClean="0">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𝐸𝑚𝑏</m:t>
                        </m:r>
                      </m:e>
                      <m:sub>
                        <m:r>
                          <a:rPr lang="en-US" altLang="zh-TW" i="1">
                            <a:solidFill>
                              <a:schemeClr val="tx1"/>
                            </a:solidFill>
                            <a:latin typeface="Cambria Math" panose="02040503050406030204" pitchFamily="18" charset="0"/>
                          </a:rPr>
                          <m:t>1</m:t>
                        </m:r>
                      </m:sub>
                      <m:sup>
                        <m:r>
                          <a:rPr lang="en-US" altLang="zh-TW" i="1">
                            <a:solidFill>
                              <a:schemeClr val="tx1"/>
                            </a:solidFill>
                            <a:latin typeface="Cambria Math" panose="02040503050406030204" pitchFamily="18" charset="0"/>
                          </a:rPr>
                          <m:t>𝑅</m:t>
                        </m:r>
                        <m:r>
                          <a:rPr lang="en-US" altLang="zh-TW" i="1">
                            <a:solidFill>
                              <a:schemeClr val="tx1"/>
                            </a:solidFill>
                            <a:latin typeface="Cambria Math" panose="02040503050406030204" pitchFamily="18" charset="0"/>
                          </a:rPr>
                          <m:t>2</m:t>
                        </m:r>
                      </m:sup>
                    </m:sSubSup>
                  </m:oMath>
                </a14:m>
                <a:r>
                  <a:rPr lang="en-US" altLang="zh-TW" dirty="0"/>
                  <a:t>+ </a:t>
                </a:r>
                <a14:m>
                  <m:oMath xmlns:m="http://schemas.openxmlformats.org/officeDocument/2006/math">
                    <m:sSubSup>
                      <m:sSubSupPr>
                        <m:ctrlPr>
                          <a:rPr lang="en-US" altLang="zh-TW" i="1" smtClean="0">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𝐸𝑚𝑏</m:t>
                        </m:r>
                      </m:e>
                      <m:sub>
                        <m:r>
                          <a:rPr lang="en-US" altLang="zh-TW" i="1">
                            <a:solidFill>
                              <a:schemeClr val="tx1"/>
                            </a:solidFill>
                            <a:latin typeface="Cambria Math" panose="02040503050406030204" pitchFamily="18" charset="0"/>
                          </a:rPr>
                          <m:t>3</m:t>
                        </m:r>
                      </m:sub>
                      <m:sup>
                        <m:r>
                          <a:rPr lang="en-US" altLang="zh-TW" i="1">
                            <a:solidFill>
                              <a:schemeClr val="tx1"/>
                            </a:solidFill>
                            <a:latin typeface="Cambria Math" panose="02040503050406030204" pitchFamily="18" charset="0"/>
                          </a:rPr>
                          <m:t>𝑅</m:t>
                        </m:r>
                        <m:r>
                          <a:rPr lang="en-US" altLang="zh-TW" i="1">
                            <a:solidFill>
                              <a:schemeClr val="tx1"/>
                            </a:solidFill>
                            <a:latin typeface="Cambria Math" panose="02040503050406030204" pitchFamily="18" charset="0"/>
                          </a:rPr>
                          <m:t>2</m:t>
                        </m:r>
                      </m:sup>
                    </m:sSubSup>
                  </m:oMath>
                </a14:m>
                <a:r>
                  <a:rPr lang="en-US" altLang="zh-TW" dirty="0"/>
                  <a:t>) + (Wo) * (</a:t>
                </a:r>
                <a14:m>
                  <m:oMath xmlns:m="http://schemas.openxmlformats.org/officeDocument/2006/math">
                    <m:sSubSup>
                      <m:sSubSupPr>
                        <m:ctrlPr>
                          <a:rPr lang="en-US" altLang="zh-TW" i="1" smtClean="0">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𝐸𝑚𝑏</m:t>
                        </m:r>
                      </m:e>
                      <m:sub>
                        <m:r>
                          <a:rPr lang="en-US" altLang="zh-TW" i="1">
                            <a:solidFill>
                              <a:schemeClr val="tx1"/>
                            </a:solidFill>
                            <a:latin typeface="Cambria Math" panose="02040503050406030204" pitchFamily="18" charset="0"/>
                          </a:rPr>
                          <m:t>5</m:t>
                        </m:r>
                      </m:sub>
                      <m:sup>
                        <m:r>
                          <a:rPr lang="en-US" altLang="zh-TW" i="1">
                            <a:solidFill>
                              <a:schemeClr val="tx1"/>
                            </a:solidFill>
                            <a:latin typeface="Cambria Math" panose="02040503050406030204" pitchFamily="18" charset="0"/>
                          </a:rPr>
                          <m:t>𝑅</m:t>
                        </m:r>
                        <m:r>
                          <a:rPr lang="en-US" altLang="zh-TW" i="1">
                            <a:solidFill>
                              <a:schemeClr val="tx1"/>
                            </a:solidFill>
                            <a:latin typeface="Cambria Math" panose="02040503050406030204" pitchFamily="18" charset="0"/>
                          </a:rPr>
                          <m:t>2</m:t>
                        </m:r>
                      </m:sup>
                    </m:sSubSup>
                  </m:oMath>
                </a14:m>
                <a:r>
                  <a:rPr lang="en-US" altLang="zh-TW" dirty="0"/>
                  <a:t>)  </a:t>
                </a:r>
                <a:endParaRPr lang="zh-TW" altLang="en-US" dirty="0"/>
              </a:p>
            </p:txBody>
          </p:sp>
        </mc:Choice>
        <mc:Fallback xmlns="">
          <p:sp>
            <p:nvSpPr>
              <p:cNvPr id="102" name="矩形 101">
                <a:extLst>
                  <a:ext uri="{FF2B5EF4-FFF2-40B4-BE49-F238E27FC236}">
                    <a16:creationId xmlns:a16="http://schemas.microsoft.com/office/drawing/2014/main" id="{0F8B7943-D8F5-4146-97B2-E0BEAD0E8802}"/>
                  </a:ext>
                </a:extLst>
              </p:cNvPr>
              <p:cNvSpPr>
                <a:spLocks noRot="1" noChangeAspect="1" noMove="1" noResize="1" noEditPoints="1" noAdjustHandles="1" noChangeArrowheads="1" noChangeShapeType="1" noTextEdit="1"/>
              </p:cNvSpPr>
              <p:nvPr/>
            </p:nvSpPr>
            <p:spPr>
              <a:xfrm>
                <a:off x="6406758" y="4686046"/>
                <a:ext cx="5856988" cy="378822"/>
              </a:xfrm>
              <a:prstGeom prst="rect">
                <a:avLst/>
              </a:prstGeom>
              <a:blipFill>
                <a:blip r:embed="rId17"/>
                <a:stretch>
                  <a:fillRect l="-937" t="-8065" b="-24194"/>
                </a:stretch>
              </a:blipFill>
            </p:spPr>
            <p:txBody>
              <a:bodyPr/>
              <a:lstStyle/>
              <a:p>
                <a:r>
                  <a:rPr lang="zh-TW" altLang="en-US">
                    <a:noFill/>
                  </a:rPr>
                  <a:t> </a:t>
                </a:r>
              </a:p>
            </p:txBody>
          </p:sp>
        </mc:Fallback>
      </mc:AlternateContent>
      <p:sp>
        <p:nvSpPr>
          <p:cNvPr id="11" name="矩形 10">
            <a:extLst>
              <a:ext uri="{FF2B5EF4-FFF2-40B4-BE49-F238E27FC236}">
                <a16:creationId xmlns:a16="http://schemas.microsoft.com/office/drawing/2014/main" id="{209202D8-9BE2-4B81-B474-248677E189CC}"/>
              </a:ext>
            </a:extLst>
          </p:cNvPr>
          <p:cNvSpPr/>
          <p:nvPr/>
        </p:nvSpPr>
        <p:spPr>
          <a:xfrm>
            <a:off x="6160881" y="4686046"/>
            <a:ext cx="324128" cy="369332"/>
          </a:xfrm>
          <a:prstGeom prst="rect">
            <a:avLst/>
          </a:prstGeom>
        </p:spPr>
        <p:txBody>
          <a:bodyPr wrap="none">
            <a:spAutoFit/>
          </a:bodyPr>
          <a:lstStyle/>
          <a:p>
            <a:r>
              <a:rPr lang="en-US" altLang="zh-TW" dirty="0"/>
              <a:t>+</a:t>
            </a:r>
            <a:endParaRPr lang="zh-TW" altLang="en-US" dirty="0"/>
          </a:p>
        </p:txBody>
      </p:sp>
      <p:cxnSp>
        <p:nvCxnSpPr>
          <p:cNvPr id="15" name="直線接點 14">
            <a:extLst>
              <a:ext uri="{FF2B5EF4-FFF2-40B4-BE49-F238E27FC236}">
                <a16:creationId xmlns:a16="http://schemas.microsoft.com/office/drawing/2014/main" id="{20B6B2AB-2C54-460D-AAE3-A1BC4BA3F5B6}"/>
              </a:ext>
            </a:extLst>
          </p:cNvPr>
          <p:cNvCxnSpPr/>
          <p:nvPr/>
        </p:nvCxnSpPr>
        <p:spPr>
          <a:xfrm>
            <a:off x="6189523" y="5116464"/>
            <a:ext cx="5768738" cy="0"/>
          </a:xfrm>
          <a:prstGeom prst="line">
            <a:avLst/>
          </a:prstGeom>
        </p:spPr>
        <p:style>
          <a:lnRef idx="1">
            <a:schemeClr val="dk1"/>
          </a:lnRef>
          <a:fillRef idx="0">
            <a:schemeClr val="dk1"/>
          </a:fillRef>
          <a:effectRef idx="0">
            <a:schemeClr val="dk1"/>
          </a:effectRef>
          <a:fontRef idx="minor">
            <a:schemeClr val="tx1"/>
          </a:fontRef>
        </p:style>
      </p:cxnSp>
      <p:sp>
        <p:nvSpPr>
          <p:cNvPr id="57" name="投影片編號版面配置區 3">
            <a:extLst>
              <a:ext uri="{FF2B5EF4-FFF2-40B4-BE49-F238E27FC236}">
                <a16:creationId xmlns:a16="http://schemas.microsoft.com/office/drawing/2014/main" id="{0ACA7D38-A3B2-4D2C-8965-1E1966FFAD8A}"/>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13</a:t>
            </a:fld>
            <a:endParaRPr lang="en-US" dirty="0">
              <a:solidFill>
                <a:prstClr val="black"/>
              </a:solidFill>
            </a:endParaRPr>
          </a:p>
        </p:txBody>
      </p:sp>
      <p:sp>
        <p:nvSpPr>
          <p:cNvPr id="4" name="文字方塊 3">
            <a:extLst>
              <a:ext uri="{FF2B5EF4-FFF2-40B4-BE49-F238E27FC236}">
                <a16:creationId xmlns:a16="http://schemas.microsoft.com/office/drawing/2014/main" id="{8FA11F21-9B22-4389-B3A0-4FFE1896FDF7}"/>
              </a:ext>
            </a:extLst>
          </p:cNvPr>
          <p:cNvSpPr txBox="1"/>
          <p:nvPr/>
        </p:nvSpPr>
        <p:spPr>
          <a:xfrm>
            <a:off x="6445672" y="3879471"/>
            <a:ext cx="5096405" cy="369332"/>
          </a:xfrm>
          <a:prstGeom prst="rect">
            <a:avLst/>
          </a:prstGeom>
          <a:noFill/>
          <a:ln>
            <a:solidFill>
              <a:srgbClr val="29FF8A"/>
            </a:solidFill>
          </a:ln>
        </p:spPr>
        <p:txBody>
          <a:bodyPr wrap="square" rtlCol="0">
            <a:spAutoFit/>
          </a:bodyPr>
          <a:lstStyle/>
          <a:p>
            <a:r>
              <a:rPr lang="en-US" altLang="zh-TW" dirty="0"/>
              <a:t>Count the hidden layer of vertex 5</a:t>
            </a:r>
            <a:endParaRPr lang="zh-TW" altLang="en-US" dirty="0"/>
          </a:p>
        </p:txBody>
      </p:sp>
    </p:spTree>
    <p:extLst>
      <p:ext uri="{BB962C8B-B14F-4D97-AF65-F5344CB8AC3E}">
        <p14:creationId xmlns:p14="http://schemas.microsoft.com/office/powerpoint/2010/main" val="7144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9"/>
                                        </p:tgtEl>
                                        <p:attrNameLst>
                                          <p:attrName>style.visibility</p:attrName>
                                        </p:attrNameLst>
                                      </p:cBhvr>
                                      <p:to>
                                        <p:strVal val="visible"/>
                                      </p:to>
                                    </p:set>
                                    <p:animEffect transition="in" filter="wipe(down)">
                                      <p:cBhvr>
                                        <p:cTn id="14" dur="500"/>
                                        <p:tgtEl>
                                          <p:spTgt spid="7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wipe(down)">
                                      <p:cBhvr>
                                        <p:cTn id="17" dur="500"/>
                                        <p:tgtEl>
                                          <p:spTgt spid="93"/>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95"/>
                                        </p:tgtEl>
                                        <p:attrNameLst>
                                          <p:attrName>style.visibility</p:attrName>
                                        </p:attrNameLst>
                                      </p:cBhvr>
                                      <p:to>
                                        <p:strVal val="visible"/>
                                      </p:to>
                                    </p:set>
                                    <p:animEffect transition="in" filter="wipe(down)">
                                      <p:cBhvr>
                                        <p:cTn id="21" dur="500"/>
                                        <p:tgtEl>
                                          <p:spTgt spid="9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6"/>
                                        </p:tgtEl>
                                        <p:attrNameLst>
                                          <p:attrName>style.visibility</p:attrName>
                                        </p:attrNameLst>
                                      </p:cBhvr>
                                      <p:to>
                                        <p:strVal val="visible"/>
                                      </p:to>
                                    </p:set>
                                    <p:animEffect transition="in" filter="wipe(down)">
                                      <p:cBhvr>
                                        <p:cTn id="24" dur="500"/>
                                        <p:tgtEl>
                                          <p:spTgt spid="9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barn(inVertical)">
                                      <p:cBhvr>
                                        <p:cTn id="29" dur="5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barn(inVertical)">
                                      <p:cBhvr>
                                        <p:cTn id="34" dur="500"/>
                                        <p:tgtEl>
                                          <p:spTgt spid="8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barn(inVertical)">
                                      <p:cBhvr>
                                        <p:cTn id="39" dur="500"/>
                                        <p:tgtEl>
                                          <p:spTgt spid="11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barn(inVertical)">
                                      <p:cBhvr>
                                        <p:cTn id="42" dur="500"/>
                                        <p:tgtEl>
                                          <p:spTgt spid="9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barn(inVertical)">
                                      <p:cBhvr>
                                        <p:cTn id="45" dur="500"/>
                                        <p:tgtEl>
                                          <p:spTgt spid="9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14"/>
                                        </p:tgtEl>
                                        <p:attrNameLst>
                                          <p:attrName>style.visibility</p:attrName>
                                        </p:attrNameLst>
                                      </p:cBhvr>
                                      <p:to>
                                        <p:strVal val="visible"/>
                                      </p:to>
                                    </p:set>
                                    <p:animEffect transition="in" filter="barn(inVertical)">
                                      <p:cBhvr>
                                        <p:cTn id="50" dur="500"/>
                                        <p:tgtEl>
                                          <p:spTgt spid="11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fade">
                                      <p:cBhvr>
                                        <p:cTn id="62" dur="1000"/>
                                        <p:tgtEl>
                                          <p:spTgt spid="9">
                                            <p:txEl>
                                              <p:pRg st="0" end="0"/>
                                            </p:txEl>
                                          </p:spTgt>
                                        </p:tgtEl>
                                      </p:cBhvr>
                                    </p:animEffect>
                                    <p:anim calcmode="lin" valueType="num">
                                      <p:cBhvr>
                                        <p:cTn id="6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02">
                                            <p:txEl>
                                              <p:pRg st="0" end="0"/>
                                            </p:txEl>
                                          </p:spTgt>
                                        </p:tgtEl>
                                        <p:attrNameLst>
                                          <p:attrName>style.visibility</p:attrName>
                                        </p:attrNameLst>
                                      </p:cBhvr>
                                      <p:to>
                                        <p:strVal val="visible"/>
                                      </p:to>
                                    </p:set>
                                    <p:animEffect transition="in" filter="fade">
                                      <p:cBhvr>
                                        <p:cTn id="69" dur="1000"/>
                                        <p:tgtEl>
                                          <p:spTgt spid="102">
                                            <p:txEl>
                                              <p:pRg st="0" end="0"/>
                                            </p:txEl>
                                          </p:spTgt>
                                        </p:tgtEl>
                                      </p:cBhvr>
                                    </p:animEffect>
                                    <p:anim calcmode="lin" valueType="num">
                                      <p:cBhvr>
                                        <p:cTn id="70"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42" presetClass="entr" presetSubtype="0"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fade">
                                      <p:cBhvr>
                                        <p:cTn id="89" dur="1000"/>
                                        <p:tgtEl>
                                          <p:spTgt spid="78"/>
                                        </p:tgtEl>
                                      </p:cBhvr>
                                    </p:animEffect>
                                    <p:anim calcmode="lin" valueType="num">
                                      <p:cBhvr>
                                        <p:cTn id="90" dur="1000" fill="hold"/>
                                        <p:tgtEl>
                                          <p:spTgt spid="78"/>
                                        </p:tgtEl>
                                        <p:attrNameLst>
                                          <p:attrName>ppt_x</p:attrName>
                                        </p:attrNameLst>
                                      </p:cBhvr>
                                      <p:tavLst>
                                        <p:tav tm="0">
                                          <p:val>
                                            <p:strVal val="#ppt_x"/>
                                          </p:val>
                                        </p:tav>
                                        <p:tav tm="100000">
                                          <p:val>
                                            <p:strVal val="#ppt_x"/>
                                          </p:val>
                                        </p:tav>
                                      </p:tavLst>
                                    </p:anim>
                                    <p:anim calcmode="lin" valueType="num">
                                      <p:cBhvr>
                                        <p:cTn id="91"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9" grpId="0"/>
      <p:bldP spid="93" grpId="0"/>
      <p:bldP spid="95" grpId="0"/>
      <p:bldP spid="96" grpId="0"/>
      <p:bldP spid="78" grpId="0"/>
      <p:bldP spid="92" grpId="0" animBg="1"/>
      <p:bldP spid="94" grpId="0" animBg="1"/>
      <p:bldP spid="11"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17" name="矩形 16">
            <a:extLst>
              <a:ext uri="{FF2B5EF4-FFF2-40B4-BE49-F238E27FC236}">
                <a16:creationId xmlns:a16="http://schemas.microsoft.com/office/drawing/2014/main" id="{CD4D8DB0-FBDA-4BFA-9B6C-903805710FCD}"/>
              </a:ext>
            </a:extLst>
          </p:cNvPr>
          <p:cNvSpPr/>
          <p:nvPr/>
        </p:nvSpPr>
        <p:spPr>
          <a:xfrm>
            <a:off x="3862864" y="1159335"/>
            <a:ext cx="7808548" cy="461665"/>
          </a:xfrm>
          <a:prstGeom prst="rect">
            <a:avLst/>
          </a:prstGeom>
        </p:spPr>
        <p:txBody>
          <a:bodyPr wrap="none">
            <a:spAutoFit/>
          </a:bodyPr>
          <a:lstStyle/>
          <a:p>
            <a:r>
              <a:rPr lang="en-US" altLang="zh-TW" sz="2400" b="1" dirty="0">
                <a:solidFill>
                  <a:srgbClr val="00B050"/>
                </a:solidFill>
              </a:rPr>
              <a:t>Medicine knowledge graph representation module</a:t>
            </a:r>
            <a:endParaRPr lang="zh-TW" altLang="en-US" sz="2400" b="1" dirty="0">
              <a:solidFill>
                <a:srgbClr val="00B050"/>
              </a:solidFill>
            </a:endParaRPr>
          </a:p>
        </p:txBody>
      </p:sp>
      <p:sp>
        <p:nvSpPr>
          <p:cNvPr id="26" name="文字方塊 25">
            <a:extLst>
              <a:ext uri="{FF2B5EF4-FFF2-40B4-BE49-F238E27FC236}">
                <a16:creationId xmlns:a16="http://schemas.microsoft.com/office/drawing/2014/main" id="{A277A0C9-C316-43B1-AA30-AB45DEF786C7}"/>
              </a:ext>
            </a:extLst>
          </p:cNvPr>
          <p:cNvSpPr txBox="1"/>
          <p:nvPr/>
        </p:nvSpPr>
        <p:spPr>
          <a:xfrm>
            <a:off x="1052205" y="3134155"/>
            <a:ext cx="2734028" cy="369332"/>
          </a:xfrm>
          <a:prstGeom prst="rect">
            <a:avLst/>
          </a:prstGeom>
          <a:noFill/>
        </p:spPr>
        <p:txBody>
          <a:bodyPr wrap="square" rtlCol="0">
            <a:spAutoFit/>
          </a:bodyPr>
          <a:lstStyle/>
          <a:p>
            <a:r>
              <a:rPr lang="en-US" altLang="zh-TW" dirty="0"/>
              <a:t>Patient representation</a:t>
            </a:r>
            <a:endParaRPr lang="zh-TW" altLang="en-US" dirty="0"/>
          </a:p>
        </p:txBody>
      </p:sp>
      <p:grpSp>
        <p:nvGrpSpPr>
          <p:cNvPr id="38" name="群組 37">
            <a:extLst>
              <a:ext uri="{FF2B5EF4-FFF2-40B4-BE49-F238E27FC236}">
                <a16:creationId xmlns:a16="http://schemas.microsoft.com/office/drawing/2014/main" id="{B7B4232E-9D0A-48AF-9B78-C56AE53B57A5}"/>
              </a:ext>
            </a:extLst>
          </p:cNvPr>
          <p:cNvGrpSpPr/>
          <p:nvPr/>
        </p:nvGrpSpPr>
        <p:grpSpPr>
          <a:xfrm>
            <a:off x="1312888" y="3607069"/>
            <a:ext cx="3624285" cy="3073288"/>
            <a:chOff x="1277133" y="3429000"/>
            <a:chExt cx="2844811" cy="2501901"/>
          </a:xfrm>
        </p:grpSpPr>
        <p:grpSp>
          <p:nvGrpSpPr>
            <p:cNvPr id="10" name="群組 9">
              <a:extLst>
                <a:ext uri="{FF2B5EF4-FFF2-40B4-BE49-F238E27FC236}">
                  <a16:creationId xmlns:a16="http://schemas.microsoft.com/office/drawing/2014/main" id="{40956BF1-4142-44E4-B7AB-62683D12E993}"/>
                </a:ext>
              </a:extLst>
            </p:cNvPr>
            <p:cNvGrpSpPr/>
            <p:nvPr/>
          </p:nvGrpSpPr>
          <p:grpSpPr>
            <a:xfrm>
              <a:off x="1277133" y="3429000"/>
              <a:ext cx="1382248" cy="1673299"/>
              <a:chOff x="1330472" y="3519488"/>
              <a:chExt cx="1702873" cy="1952143"/>
            </a:xfrm>
          </p:grpSpPr>
          <p:pic>
            <p:nvPicPr>
              <p:cNvPr id="6" name="圖片 5">
                <a:extLst>
                  <a:ext uri="{FF2B5EF4-FFF2-40B4-BE49-F238E27FC236}">
                    <a16:creationId xmlns:a16="http://schemas.microsoft.com/office/drawing/2014/main" id="{E0644B36-496D-4F2C-B826-63688B87F624}"/>
                  </a:ext>
                </a:extLst>
              </p:cNvPr>
              <p:cNvPicPr>
                <a:picLocks noChangeAspect="1"/>
              </p:cNvPicPr>
              <p:nvPr/>
            </p:nvPicPr>
            <p:blipFill rotWithShape="1">
              <a:blip r:embed="rId3"/>
              <a:srcRect l="26689" t="1959" r="56290" b="49024"/>
              <a:stretch/>
            </p:blipFill>
            <p:spPr>
              <a:xfrm>
                <a:off x="1330472" y="3604846"/>
                <a:ext cx="1702873" cy="1866785"/>
              </a:xfrm>
              <a:prstGeom prst="rect">
                <a:avLst/>
              </a:prstGeom>
            </p:spPr>
          </p:pic>
          <p:pic>
            <p:nvPicPr>
              <p:cNvPr id="7" name="圖片 6">
                <a:extLst>
                  <a:ext uri="{FF2B5EF4-FFF2-40B4-BE49-F238E27FC236}">
                    <a16:creationId xmlns:a16="http://schemas.microsoft.com/office/drawing/2014/main" id="{4E38957E-DCAE-4A33-9619-CEC31C20B75F}"/>
                  </a:ext>
                </a:extLst>
              </p:cNvPr>
              <p:cNvPicPr>
                <a:picLocks noChangeAspect="1"/>
              </p:cNvPicPr>
              <p:nvPr/>
            </p:nvPicPr>
            <p:blipFill rotWithShape="1">
              <a:blip r:embed="rId4"/>
              <a:srcRect t="5408" b="-1"/>
              <a:stretch/>
            </p:blipFill>
            <p:spPr>
              <a:xfrm>
                <a:off x="2158097" y="3519488"/>
                <a:ext cx="242199" cy="181065"/>
              </a:xfrm>
              <a:prstGeom prst="rect">
                <a:avLst/>
              </a:prstGeom>
            </p:spPr>
          </p:pic>
        </p:grpSp>
        <p:sp>
          <p:nvSpPr>
            <p:cNvPr id="36" name="矩形 35">
              <a:extLst>
                <a:ext uri="{FF2B5EF4-FFF2-40B4-BE49-F238E27FC236}">
                  <a16:creationId xmlns:a16="http://schemas.microsoft.com/office/drawing/2014/main" id="{B74A02B8-E8D1-4F5C-9D55-0B9771B78DDD}"/>
                </a:ext>
              </a:extLst>
            </p:cNvPr>
            <p:cNvSpPr/>
            <p:nvPr/>
          </p:nvSpPr>
          <p:spPr>
            <a:xfrm>
              <a:off x="3924300" y="5192471"/>
              <a:ext cx="197644" cy="211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E1D36717-FAC6-4A3B-9477-FA376C640230}"/>
                </a:ext>
              </a:extLst>
            </p:cNvPr>
            <p:cNvSpPr/>
            <p:nvPr/>
          </p:nvSpPr>
          <p:spPr>
            <a:xfrm>
              <a:off x="3857625" y="5459170"/>
              <a:ext cx="264319" cy="211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63ED0EF5-39D8-491A-9D4E-0A5FEABFD07C}"/>
                </a:ext>
              </a:extLst>
            </p:cNvPr>
            <p:cNvSpPr/>
            <p:nvPr/>
          </p:nvSpPr>
          <p:spPr>
            <a:xfrm>
              <a:off x="3965124" y="5671101"/>
              <a:ext cx="101149" cy="211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7C2C39CD-9836-4684-B648-B8E821F539B9}"/>
                </a:ext>
              </a:extLst>
            </p:cNvPr>
            <p:cNvSpPr/>
            <p:nvPr/>
          </p:nvSpPr>
          <p:spPr>
            <a:xfrm>
              <a:off x="3756476" y="5849938"/>
              <a:ext cx="264319"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BFE8C0A5-DC25-4B39-A178-0362BDD992DD}"/>
                </a:ext>
              </a:extLst>
            </p:cNvPr>
            <p:cNvSpPr/>
            <p:nvPr/>
          </p:nvSpPr>
          <p:spPr>
            <a:xfrm>
              <a:off x="3690604" y="5783019"/>
              <a:ext cx="167021"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a:extLst>
                <a:ext uri="{FF2B5EF4-FFF2-40B4-BE49-F238E27FC236}">
                  <a16:creationId xmlns:a16="http://schemas.microsoft.com/office/drawing/2014/main" id="{78BD4300-5007-4ED3-BB1E-4064E935F07E}"/>
                </a:ext>
              </a:extLst>
            </p:cNvPr>
            <p:cNvSpPr/>
            <p:nvPr/>
          </p:nvSpPr>
          <p:spPr>
            <a:xfrm>
              <a:off x="3507708" y="5712101"/>
              <a:ext cx="167021" cy="80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D56FA749-4ABE-4B70-8AAC-3D602BE40049}"/>
                </a:ext>
              </a:extLst>
            </p:cNvPr>
            <p:cNvSpPr/>
            <p:nvPr/>
          </p:nvSpPr>
          <p:spPr>
            <a:xfrm>
              <a:off x="3466433" y="5524653"/>
              <a:ext cx="167021" cy="268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480E180C-014E-4E6A-9750-548D312FD226}"/>
                </a:ext>
              </a:extLst>
            </p:cNvPr>
            <p:cNvSpPr/>
            <p:nvPr/>
          </p:nvSpPr>
          <p:spPr>
            <a:xfrm>
              <a:off x="3593275" y="5485366"/>
              <a:ext cx="330574" cy="97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40" name="圖片 39">
            <a:extLst>
              <a:ext uri="{FF2B5EF4-FFF2-40B4-BE49-F238E27FC236}">
                <a16:creationId xmlns:a16="http://schemas.microsoft.com/office/drawing/2014/main" id="{A41FF3B9-D936-4317-A1E6-4E2244F6A636}"/>
              </a:ext>
            </a:extLst>
          </p:cNvPr>
          <p:cNvPicPr>
            <a:picLocks noChangeAspect="1"/>
          </p:cNvPicPr>
          <p:nvPr/>
        </p:nvPicPr>
        <p:blipFill>
          <a:blip r:embed="rId5"/>
          <a:stretch>
            <a:fillRect/>
          </a:stretch>
        </p:blipFill>
        <p:spPr>
          <a:xfrm>
            <a:off x="5101135" y="1853236"/>
            <a:ext cx="5029666" cy="941266"/>
          </a:xfrm>
          <a:prstGeom prst="rect">
            <a:avLst/>
          </a:prstGeom>
        </p:spPr>
      </p:pic>
      <p:pic>
        <p:nvPicPr>
          <p:cNvPr id="41" name="圖片 40">
            <a:extLst>
              <a:ext uri="{FF2B5EF4-FFF2-40B4-BE49-F238E27FC236}">
                <a16:creationId xmlns:a16="http://schemas.microsoft.com/office/drawing/2014/main" id="{CE5F8095-0416-42E4-BC71-68C6A9D7AD58}"/>
              </a:ext>
            </a:extLst>
          </p:cNvPr>
          <p:cNvPicPr>
            <a:picLocks noChangeAspect="1"/>
          </p:cNvPicPr>
          <p:nvPr/>
        </p:nvPicPr>
        <p:blipFill>
          <a:blip r:embed="rId6"/>
          <a:stretch>
            <a:fillRect/>
          </a:stretch>
        </p:blipFill>
        <p:spPr>
          <a:xfrm>
            <a:off x="5060384" y="4708065"/>
            <a:ext cx="3972479" cy="438211"/>
          </a:xfrm>
          <a:prstGeom prst="rect">
            <a:avLst/>
          </a:prstGeom>
        </p:spPr>
      </p:pic>
      <p:pic>
        <p:nvPicPr>
          <p:cNvPr id="42" name="圖片 41">
            <a:extLst>
              <a:ext uri="{FF2B5EF4-FFF2-40B4-BE49-F238E27FC236}">
                <a16:creationId xmlns:a16="http://schemas.microsoft.com/office/drawing/2014/main" id="{DF320581-728C-45CF-9264-8B627BD0F0AB}"/>
              </a:ext>
            </a:extLst>
          </p:cNvPr>
          <p:cNvPicPr>
            <a:picLocks noChangeAspect="1"/>
          </p:cNvPicPr>
          <p:nvPr/>
        </p:nvPicPr>
        <p:blipFill>
          <a:blip r:embed="rId7"/>
          <a:stretch>
            <a:fillRect/>
          </a:stretch>
        </p:blipFill>
        <p:spPr>
          <a:xfrm>
            <a:off x="5040177" y="5221019"/>
            <a:ext cx="3972479" cy="323550"/>
          </a:xfrm>
          <a:prstGeom prst="rect">
            <a:avLst/>
          </a:prstGeom>
        </p:spPr>
      </p:pic>
      <p:pic>
        <p:nvPicPr>
          <p:cNvPr id="54" name="圖片 53">
            <a:extLst>
              <a:ext uri="{FF2B5EF4-FFF2-40B4-BE49-F238E27FC236}">
                <a16:creationId xmlns:a16="http://schemas.microsoft.com/office/drawing/2014/main" id="{281E699A-DE74-449F-A2E1-1D77681A0565}"/>
              </a:ext>
            </a:extLst>
          </p:cNvPr>
          <p:cNvPicPr>
            <a:picLocks noChangeAspect="1"/>
          </p:cNvPicPr>
          <p:nvPr/>
        </p:nvPicPr>
        <p:blipFill>
          <a:blip r:embed="rId8"/>
          <a:stretch>
            <a:fillRect/>
          </a:stretch>
        </p:blipFill>
        <p:spPr>
          <a:xfrm>
            <a:off x="5021582" y="5747065"/>
            <a:ext cx="2056967" cy="967985"/>
          </a:xfrm>
          <a:prstGeom prst="rect">
            <a:avLst/>
          </a:prstGeom>
        </p:spPr>
      </p:pic>
      <p:pic>
        <p:nvPicPr>
          <p:cNvPr id="2" name="圖片 1">
            <a:extLst>
              <a:ext uri="{FF2B5EF4-FFF2-40B4-BE49-F238E27FC236}">
                <a16:creationId xmlns:a16="http://schemas.microsoft.com/office/drawing/2014/main" id="{6952DDDB-5D35-4A61-A079-4C113B52A3FC}"/>
              </a:ext>
            </a:extLst>
          </p:cNvPr>
          <p:cNvPicPr>
            <a:picLocks noChangeAspect="1"/>
          </p:cNvPicPr>
          <p:nvPr/>
        </p:nvPicPr>
        <p:blipFill>
          <a:blip r:embed="rId9"/>
          <a:stretch>
            <a:fillRect/>
          </a:stretch>
        </p:blipFill>
        <p:spPr>
          <a:xfrm>
            <a:off x="5060384" y="3066330"/>
            <a:ext cx="1883973" cy="401502"/>
          </a:xfrm>
          <a:prstGeom prst="rect">
            <a:avLst/>
          </a:prstGeom>
        </p:spPr>
      </p:pic>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E0178AD8-B87F-481A-9162-469D8AEDD05A}"/>
                  </a:ext>
                </a:extLst>
              </p:cNvPr>
              <p:cNvSpPr txBox="1"/>
              <p:nvPr/>
            </p:nvSpPr>
            <p:spPr>
              <a:xfrm>
                <a:off x="4376901" y="3811345"/>
                <a:ext cx="2363806" cy="473463"/>
              </a:xfrm>
              <a:prstGeom prst="rect">
                <a:avLst/>
              </a:prstGeom>
              <a:noFill/>
            </p:spPr>
            <p:txBody>
              <a:bodyPr wrap="square" rtlCol="0">
                <a:spAutoFit/>
              </a:bodyPr>
              <a:lstStyle/>
              <a:p>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h</m:t>
                        </m:r>
                      </m:e>
                      <m:sub>
                        <m:r>
                          <a:rPr lang="en-US" altLang="zh-TW" sz="2400" b="0" i="1" smtClean="0">
                            <a:latin typeface="Cambria Math" panose="02040503050406030204" pitchFamily="18" charset="0"/>
                          </a:rPr>
                          <m:t>5</m:t>
                        </m:r>
                      </m:sub>
                      <m:sup>
                        <m:r>
                          <a:rPr lang="en-US" altLang="zh-TW" sz="2400" b="0" i="1" smtClean="0">
                            <a:latin typeface="Cambria Math" panose="02040503050406030204" pitchFamily="18" charset="0"/>
                          </a:rPr>
                          <m:t>1</m:t>
                        </m:r>
                      </m:sup>
                    </m:sSubSup>
                  </m:oMath>
                </a14:m>
                <a:r>
                  <a:rPr lang="zh-TW" altLang="en-US" dirty="0"/>
                  <a:t> </a:t>
                </a:r>
                <a:r>
                  <a:rPr lang="en-US" altLang="zh-TW" dirty="0"/>
                  <a:t>=</a:t>
                </a:r>
                <a:endParaRPr lang="zh-TW" altLang="en-US" dirty="0"/>
              </a:p>
            </p:txBody>
          </p:sp>
        </mc:Choice>
        <mc:Fallback xmlns="">
          <p:sp>
            <p:nvSpPr>
              <p:cNvPr id="27" name="文字方塊 26">
                <a:extLst>
                  <a:ext uri="{FF2B5EF4-FFF2-40B4-BE49-F238E27FC236}">
                    <a16:creationId xmlns:a16="http://schemas.microsoft.com/office/drawing/2014/main" id="{E0178AD8-B87F-481A-9162-469D8AEDD05A}"/>
                  </a:ext>
                </a:extLst>
              </p:cNvPr>
              <p:cNvSpPr txBox="1">
                <a:spLocks noRot="1" noChangeAspect="1" noMove="1" noResize="1" noEditPoints="1" noAdjustHandles="1" noChangeArrowheads="1" noChangeShapeType="1" noTextEdit="1"/>
              </p:cNvSpPr>
              <p:nvPr/>
            </p:nvSpPr>
            <p:spPr>
              <a:xfrm>
                <a:off x="4376901" y="3811345"/>
                <a:ext cx="2363806" cy="473463"/>
              </a:xfrm>
              <a:prstGeom prst="rect">
                <a:avLst/>
              </a:prstGeom>
              <a:blipFill>
                <a:blip r:embed="rId10"/>
                <a:stretch>
                  <a:fillRect l="-773" b="-1410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96D160BA-9B00-47AB-AA90-187587E5EF39}"/>
                  </a:ext>
                </a:extLst>
              </p:cNvPr>
              <p:cNvSpPr/>
              <p:nvPr/>
            </p:nvSpPr>
            <p:spPr>
              <a:xfrm>
                <a:off x="5438456" y="3667304"/>
                <a:ext cx="4900765" cy="655821"/>
              </a:xfrm>
              <a:prstGeom prst="rect">
                <a:avLst/>
              </a:prstGeom>
            </p:spPr>
            <p:txBody>
              <a:bodyPr wrap="none">
                <a:spAutoFit/>
              </a:bodyPr>
              <a:lstStyle/>
              <a:p>
                <a:r>
                  <a:rPr lang="en-US" altLang="zh-TW" dirty="0"/>
                  <a:t>R1:   (1/1) *(</a:t>
                </a:r>
                <a:r>
                  <a:rPr lang="en-US" altLang="zh-TW" dirty="0" err="1"/>
                  <a:t>Wr</a:t>
                </a:r>
                <a:r>
                  <a:rPr lang="en-US" altLang="zh-TW" dirty="0"/>
                  <a:t>) * (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𝐸𝑚𝑏</m:t>
                        </m:r>
                      </m:e>
                      <m:sub>
                        <m:r>
                          <a:rPr lang="en-US" altLang="zh-TW" i="1">
                            <a:latin typeface="Cambria Math" panose="02040503050406030204" pitchFamily="18" charset="0"/>
                          </a:rPr>
                          <m:t>2</m:t>
                        </m:r>
                      </m:sub>
                      <m:sup>
                        <m:r>
                          <a:rPr lang="en-US" altLang="zh-TW" i="1">
                            <a:latin typeface="Cambria Math" panose="02040503050406030204" pitchFamily="18" charset="0"/>
                          </a:rPr>
                          <m:t>𝑅</m:t>
                        </m:r>
                        <m:r>
                          <a:rPr lang="en-US" altLang="zh-TW" i="1">
                            <a:latin typeface="Cambria Math" panose="02040503050406030204" pitchFamily="18" charset="0"/>
                          </a:rPr>
                          <m:t>1</m:t>
                        </m:r>
                      </m:sup>
                    </m:sSubSup>
                  </m:oMath>
                </a14:m>
                <a:r>
                  <a:rPr lang="en-US" altLang="zh-TW" dirty="0"/>
                  <a:t>) + (Wo) *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𝐸𝑚𝑏</m:t>
                        </m:r>
                      </m:e>
                      <m:sub>
                        <m:r>
                          <a:rPr lang="en-US" altLang="zh-TW" i="1">
                            <a:latin typeface="Cambria Math" panose="02040503050406030204" pitchFamily="18" charset="0"/>
                          </a:rPr>
                          <m:t>5</m:t>
                        </m:r>
                      </m:sub>
                      <m:sup>
                        <m:r>
                          <a:rPr lang="en-US" altLang="zh-TW" i="1">
                            <a:latin typeface="Cambria Math" panose="02040503050406030204" pitchFamily="18" charset="0"/>
                          </a:rPr>
                          <m:t>𝑅</m:t>
                        </m:r>
                        <m:r>
                          <a:rPr lang="en-US" altLang="zh-TW" i="1">
                            <a:latin typeface="Cambria Math" panose="02040503050406030204" pitchFamily="18" charset="0"/>
                          </a:rPr>
                          <m:t>1</m:t>
                        </m:r>
                      </m:sup>
                    </m:sSubSup>
                  </m:oMath>
                </a14:m>
                <a:r>
                  <a:rPr lang="en-US" altLang="zh-TW" dirty="0"/>
                  <a:t>)</a:t>
                </a:r>
              </a:p>
              <a:p>
                <a:r>
                  <a:rPr lang="en-US" altLang="zh-TW" dirty="0"/>
                  <a:t>  </a:t>
                </a:r>
                <a:endParaRPr lang="zh-TW" altLang="en-US" dirty="0"/>
              </a:p>
            </p:txBody>
          </p:sp>
        </mc:Choice>
        <mc:Fallback xmlns="">
          <p:sp>
            <p:nvSpPr>
              <p:cNvPr id="28" name="矩形 27">
                <a:extLst>
                  <a:ext uri="{FF2B5EF4-FFF2-40B4-BE49-F238E27FC236}">
                    <a16:creationId xmlns:a16="http://schemas.microsoft.com/office/drawing/2014/main" id="{96D160BA-9B00-47AB-AA90-187587E5EF39}"/>
                  </a:ext>
                </a:extLst>
              </p:cNvPr>
              <p:cNvSpPr>
                <a:spLocks noRot="1" noChangeAspect="1" noMove="1" noResize="1" noEditPoints="1" noAdjustHandles="1" noChangeArrowheads="1" noChangeShapeType="1" noTextEdit="1"/>
              </p:cNvSpPr>
              <p:nvPr/>
            </p:nvSpPr>
            <p:spPr>
              <a:xfrm>
                <a:off x="5438456" y="3667304"/>
                <a:ext cx="4900765" cy="655821"/>
              </a:xfrm>
              <a:prstGeom prst="rect">
                <a:avLst/>
              </a:prstGeom>
              <a:blipFill>
                <a:blip r:embed="rId11"/>
                <a:stretch>
                  <a:fillRect l="-995" t="-4673" r="-24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1B85E2B2-BA53-4C19-ABE1-417AE2FD4B99}"/>
                  </a:ext>
                </a:extLst>
              </p:cNvPr>
              <p:cNvSpPr/>
              <p:nvPr/>
            </p:nvSpPr>
            <p:spPr>
              <a:xfrm>
                <a:off x="5417501" y="4117614"/>
                <a:ext cx="5856988" cy="378822"/>
              </a:xfrm>
              <a:prstGeom prst="rect">
                <a:avLst/>
              </a:prstGeom>
            </p:spPr>
            <p:txBody>
              <a:bodyPr wrap="none">
                <a:spAutoFit/>
              </a:bodyPr>
              <a:lstStyle/>
              <a:p>
                <a:r>
                  <a:rPr lang="en-US" altLang="zh-TW" dirty="0"/>
                  <a:t>R2:   (1/2) *(</a:t>
                </a:r>
                <a:r>
                  <a:rPr lang="en-US" altLang="zh-TW" dirty="0" err="1"/>
                  <a:t>Wr</a:t>
                </a:r>
                <a:r>
                  <a:rPr lang="en-US" altLang="zh-TW" dirty="0"/>
                  <a:t>) * (</a:t>
                </a:r>
                <a14:m>
                  <m:oMath xmlns:m="http://schemas.openxmlformats.org/officeDocument/2006/math">
                    <m:sSubSup>
                      <m:sSubSupPr>
                        <m:ctrlPr>
                          <a:rPr lang="en-US" altLang="zh-TW" i="1" smtClean="0">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𝐸𝑚𝑏</m:t>
                        </m:r>
                      </m:e>
                      <m:sub>
                        <m:r>
                          <a:rPr lang="en-US" altLang="zh-TW" i="1">
                            <a:solidFill>
                              <a:schemeClr val="tx1"/>
                            </a:solidFill>
                            <a:latin typeface="Cambria Math" panose="02040503050406030204" pitchFamily="18" charset="0"/>
                          </a:rPr>
                          <m:t>1</m:t>
                        </m:r>
                      </m:sub>
                      <m:sup>
                        <m:r>
                          <a:rPr lang="en-US" altLang="zh-TW" i="1">
                            <a:solidFill>
                              <a:schemeClr val="tx1"/>
                            </a:solidFill>
                            <a:latin typeface="Cambria Math" panose="02040503050406030204" pitchFamily="18" charset="0"/>
                          </a:rPr>
                          <m:t>𝑅</m:t>
                        </m:r>
                        <m:r>
                          <a:rPr lang="en-US" altLang="zh-TW" i="1">
                            <a:solidFill>
                              <a:schemeClr val="tx1"/>
                            </a:solidFill>
                            <a:latin typeface="Cambria Math" panose="02040503050406030204" pitchFamily="18" charset="0"/>
                          </a:rPr>
                          <m:t>2</m:t>
                        </m:r>
                      </m:sup>
                    </m:sSubSup>
                  </m:oMath>
                </a14:m>
                <a:r>
                  <a:rPr lang="en-US" altLang="zh-TW" dirty="0"/>
                  <a:t>+ </a:t>
                </a:r>
                <a14:m>
                  <m:oMath xmlns:m="http://schemas.openxmlformats.org/officeDocument/2006/math">
                    <m:sSubSup>
                      <m:sSubSupPr>
                        <m:ctrlPr>
                          <a:rPr lang="en-US" altLang="zh-TW" i="1" smtClean="0">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𝐸𝑚𝑏</m:t>
                        </m:r>
                      </m:e>
                      <m:sub>
                        <m:r>
                          <a:rPr lang="en-US" altLang="zh-TW" i="1">
                            <a:solidFill>
                              <a:schemeClr val="tx1"/>
                            </a:solidFill>
                            <a:latin typeface="Cambria Math" panose="02040503050406030204" pitchFamily="18" charset="0"/>
                          </a:rPr>
                          <m:t>3</m:t>
                        </m:r>
                      </m:sub>
                      <m:sup>
                        <m:r>
                          <a:rPr lang="en-US" altLang="zh-TW" i="1">
                            <a:solidFill>
                              <a:schemeClr val="tx1"/>
                            </a:solidFill>
                            <a:latin typeface="Cambria Math" panose="02040503050406030204" pitchFamily="18" charset="0"/>
                          </a:rPr>
                          <m:t>𝑅</m:t>
                        </m:r>
                        <m:r>
                          <a:rPr lang="en-US" altLang="zh-TW" i="1">
                            <a:solidFill>
                              <a:schemeClr val="tx1"/>
                            </a:solidFill>
                            <a:latin typeface="Cambria Math" panose="02040503050406030204" pitchFamily="18" charset="0"/>
                          </a:rPr>
                          <m:t>2</m:t>
                        </m:r>
                      </m:sup>
                    </m:sSubSup>
                  </m:oMath>
                </a14:m>
                <a:r>
                  <a:rPr lang="en-US" altLang="zh-TW" dirty="0"/>
                  <a:t>) + (Wo) * (</a:t>
                </a:r>
                <a14:m>
                  <m:oMath xmlns:m="http://schemas.openxmlformats.org/officeDocument/2006/math">
                    <m:sSubSup>
                      <m:sSubSupPr>
                        <m:ctrlPr>
                          <a:rPr lang="en-US" altLang="zh-TW" i="1" smtClean="0">
                            <a:solidFill>
                              <a:schemeClr val="tx1"/>
                            </a:solidFill>
                            <a:latin typeface="Cambria Math" panose="02040503050406030204" pitchFamily="18" charset="0"/>
                          </a:rPr>
                        </m:ctrlPr>
                      </m:sSubSupPr>
                      <m:e>
                        <m:r>
                          <a:rPr lang="en-US" altLang="zh-TW" i="1">
                            <a:solidFill>
                              <a:schemeClr val="tx1"/>
                            </a:solidFill>
                            <a:latin typeface="Cambria Math" panose="02040503050406030204" pitchFamily="18" charset="0"/>
                          </a:rPr>
                          <m:t>𝐸𝑚𝑏</m:t>
                        </m:r>
                      </m:e>
                      <m:sub>
                        <m:r>
                          <a:rPr lang="en-US" altLang="zh-TW" i="1">
                            <a:solidFill>
                              <a:schemeClr val="tx1"/>
                            </a:solidFill>
                            <a:latin typeface="Cambria Math" panose="02040503050406030204" pitchFamily="18" charset="0"/>
                          </a:rPr>
                          <m:t>5</m:t>
                        </m:r>
                      </m:sub>
                      <m:sup>
                        <m:r>
                          <a:rPr lang="en-US" altLang="zh-TW" i="1">
                            <a:solidFill>
                              <a:schemeClr val="tx1"/>
                            </a:solidFill>
                            <a:latin typeface="Cambria Math" panose="02040503050406030204" pitchFamily="18" charset="0"/>
                          </a:rPr>
                          <m:t>𝑅</m:t>
                        </m:r>
                        <m:r>
                          <a:rPr lang="en-US" altLang="zh-TW" i="1">
                            <a:solidFill>
                              <a:schemeClr val="tx1"/>
                            </a:solidFill>
                            <a:latin typeface="Cambria Math" panose="02040503050406030204" pitchFamily="18" charset="0"/>
                          </a:rPr>
                          <m:t>2</m:t>
                        </m:r>
                      </m:sup>
                    </m:sSubSup>
                  </m:oMath>
                </a14:m>
                <a:r>
                  <a:rPr lang="en-US" altLang="zh-TW" dirty="0"/>
                  <a:t>)  </a:t>
                </a:r>
                <a:endParaRPr lang="zh-TW" altLang="en-US" dirty="0"/>
              </a:p>
            </p:txBody>
          </p:sp>
        </mc:Choice>
        <mc:Fallback xmlns="">
          <p:sp>
            <p:nvSpPr>
              <p:cNvPr id="29" name="矩形 28">
                <a:extLst>
                  <a:ext uri="{FF2B5EF4-FFF2-40B4-BE49-F238E27FC236}">
                    <a16:creationId xmlns:a16="http://schemas.microsoft.com/office/drawing/2014/main" id="{1B85E2B2-BA53-4C19-ABE1-417AE2FD4B99}"/>
                  </a:ext>
                </a:extLst>
              </p:cNvPr>
              <p:cNvSpPr>
                <a:spLocks noRot="1" noChangeAspect="1" noMove="1" noResize="1" noEditPoints="1" noAdjustHandles="1" noChangeArrowheads="1" noChangeShapeType="1" noTextEdit="1"/>
              </p:cNvSpPr>
              <p:nvPr/>
            </p:nvSpPr>
            <p:spPr>
              <a:xfrm>
                <a:off x="5417501" y="4117614"/>
                <a:ext cx="5856988" cy="378822"/>
              </a:xfrm>
              <a:prstGeom prst="rect">
                <a:avLst/>
              </a:prstGeom>
              <a:blipFill>
                <a:blip r:embed="rId12"/>
                <a:stretch>
                  <a:fillRect l="-938" t="-6349" b="-22222"/>
                </a:stretch>
              </a:blipFill>
            </p:spPr>
            <p:txBody>
              <a:bodyPr/>
              <a:lstStyle/>
              <a:p>
                <a:r>
                  <a:rPr lang="zh-TW" altLang="en-US">
                    <a:noFill/>
                  </a:rPr>
                  <a:t> </a:t>
                </a:r>
              </a:p>
            </p:txBody>
          </p:sp>
        </mc:Fallback>
      </mc:AlternateContent>
      <p:sp>
        <p:nvSpPr>
          <p:cNvPr id="30" name="矩形 29">
            <a:extLst>
              <a:ext uri="{FF2B5EF4-FFF2-40B4-BE49-F238E27FC236}">
                <a16:creationId xmlns:a16="http://schemas.microsoft.com/office/drawing/2014/main" id="{00F46BF3-C648-4881-B82C-9D05FA41B1B5}"/>
              </a:ext>
            </a:extLst>
          </p:cNvPr>
          <p:cNvSpPr/>
          <p:nvPr/>
        </p:nvSpPr>
        <p:spPr>
          <a:xfrm>
            <a:off x="5147795" y="3892767"/>
            <a:ext cx="296917" cy="369332"/>
          </a:xfrm>
          <a:prstGeom prst="rect">
            <a:avLst/>
          </a:prstGeom>
          <a:solidFill>
            <a:schemeClr val="bg1"/>
          </a:solidFill>
        </p:spPr>
        <p:txBody>
          <a:bodyPr wrap="square">
            <a:spAutoFit/>
          </a:bodyPr>
          <a:lstStyle/>
          <a:p>
            <a:r>
              <a:rPr lang="en-US" altLang="zh-TW" dirty="0"/>
              <a:t>+</a:t>
            </a:r>
            <a:endParaRPr lang="zh-TW" altLang="en-US" dirty="0"/>
          </a:p>
        </p:txBody>
      </p:sp>
      <p:pic>
        <p:nvPicPr>
          <p:cNvPr id="3" name="圖片 2">
            <a:extLst>
              <a:ext uri="{FF2B5EF4-FFF2-40B4-BE49-F238E27FC236}">
                <a16:creationId xmlns:a16="http://schemas.microsoft.com/office/drawing/2014/main" id="{FC291CF6-5C05-4825-91E1-893DE2124ED9}"/>
              </a:ext>
            </a:extLst>
          </p:cNvPr>
          <p:cNvPicPr>
            <a:picLocks noChangeAspect="1"/>
          </p:cNvPicPr>
          <p:nvPr/>
        </p:nvPicPr>
        <p:blipFill>
          <a:blip r:embed="rId13"/>
          <a:stretch>
            <a:fillRect/>
          </a:stretch>
        </p:blipFill>
        <p:spPr>
          <a:xfrm>
            <a:off x="5197447" y="3980053"/>
            <a:ext cx="230531" cy="194759"/>
          </a:xfrm>
          <a:prstGeom prst="rect">
            <a:avLst/>
          </a:prstGeom>
        </p:spPr>
      </p:pic>
      <p:sp>
        <p:nvSpPr>
          <p:cNvPr id="35" name="橢圓 34">
            <a:extLst>
              <a:ext uri="{FF2B5EF4-FFF2-40B4-BE49-F238E27FC236}">
                <a16:creationId xmlns:a16="http://schemas.microsoft.com/office/drawing/2014/main" id="{7EC5EAD9-8FA7-4913-A1D6-7DA26D0D1547}"/>
              </a:ext>
            </a:extLst>
          </p:cNvPr>
          <p:cNvSpPr/>
          <p:nvPr/>
        </p:nvSpPr>
        <p:spPr>
          <a:xfrm>
            <a:off x="5622886" y="1803313"/>
            <a:ext cx="701040" cy="1063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單箭頭接點 14">
            <a:extLst>
              <a:ext uri="{FF2B5EF4-FFF2-40B4-BE49-F238E27FC236}">
                <a16:creationId xmlns:a16="http://schemas.microsoft.com/office/drawing/2014/main" id="{C60777F6-1111-4D57-8A78-7BD9C4494076}"/>
              </a:ext>
            </a:extLst>
          </p:cNvPr>
          <p:cNvCxnSpPr>
            <a:stCxn id="35" idx="4"/>
          </p:cNvCxnSpPr>
          <p:nvPr/>
        </p:nvCxnSpPr>
        <p:spPr>
          <a:xfrm>
            <a:off x="5973406" y="2866462"/>
            <a:ext cx="1546860" cy="1998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群組 20">
            <a:extLst>
              <a:ext uri="{FF2B5EF4-FFF2-40B4-BE49-F238E27FC236}">
                <a16:creationId xmlns:a16="http://schemas.microsoft.com/office/drawing/2014/main" id="{DB883FE8-F348-408A-980B-08FD7B8F7A8B}"/>
              </a:ext>
            </a:extLst>
          </p:cNvPr>
          <p:cNvGrpSpPr/>
          <p:nvPr/>
        </p:nvGrpSpPr>
        <p:grpSpPr>
          <a:xfrm>
            <a:off x="7573920" y="2823536"/>
            <a:ext cx="859368" cy="427866"/>
            <a:chOff x="7605074" y="3295980"/>
            <a:chExt cx="859368" cy="427866"/>
          </a:xfrm>
        </p:grpSpPr>
        <p:grpSp>
          <p:nvGrpSpPr>
            <p:cNvPr id="20" name="群組 19">
              <a:extLst>
                <a:ext uri="{FF2B5EF4-FFF2-40B4-BE49-F238E27FC236}">
                  <a16:creationId xmlns:a16="http://schemas.microsoft.com/office/drawing/2014/main" id="{9FB26A1E-8DF3-4EF7-8816-97E13A27EEC3}"/>
                </a:ext>
              </a:extLst>
            </p:cNvPr>
            <p:cNvGrpSpPr/>
            <p:nvPr/>
          </p:nvGrpSpPr>
          <p:grpSpPr>
            <a:xfrm>
              <a:off x="7605074" y="3342181"/>
              <a:ext cx="782973" cy="369332"/>
              <a:chOff x="7605074" y="3318821"/>
              <a:chExt cx="782973" cy="369332"/>
            </a:xfrm>
          </p:grpSpPr>
          <p:pic>
            <p:nvPicPr>
              <p:cNvPr id="39" name="圖片 38">
                <a:extLst>
                  <a:ext uri="{FF2B5EF4-FFF2-40B4-BE49-F238E27FC236}">
                    <a16:creationId xmlns:a16="http://schemas.microsoft.com/office/drawing/2014/main" id="{F4D8D43F-4887-4F64-BBDC-6259EDC1FE53}"/>
                  </a:ext>
                </a:extLst>
              </p:cNvPr>
              <p:cNvPicPr>
                <a:picLocks noChangeAspect="1"/>
              </p:cNvPicPr>
              <p:nvPr/>
            </p:nvPicPr>
            <p:blipFill>
              <a:blip r:embed="rId13"/>
              <a:stretch>
                <a:fillRect/>
              </a:stretch>
            </p:blipFill>
            <p:spPr>
              <a:xfrm>
                <a:off x="8157516" y="3405983"/>
                <a:ext cx="230531" cy="194759"/>
              </a:xfrm>
              <a:prstGeom prst="rect">
                <a:avLst/>
              </a:prstGeom>
            </p:spPr>
          </p:pic>
          <p:sp>
            <p:nvSpPr>
              <p:cNvPr id="44" name="矩形 43">
                <a:extLst>
                  <a:ext uri="{FF2B5EF4-FFF2-40B4-BE49-F238E27FC236}">
                    <a16:creationId xmlns:a16="http://schemas.microsoft.com/office/drawing/2014/main" id="{BF235F40-4BCC-48B5-A159-40B7D13A6AA3}"/>
                  </a:ext>
                </a:extLst>
              </p:cNvPr>
              <p:cNvSpPr/>
              <p:nvPr/>
            </p:nvSpPr>
            <p:spPr>
              <a:xfrm>
                <a:off x="7605074" y="3318821"/>
                <a:ext cx="324128" cy="369332"/>
              </a:xfrm>
              <a:prstGeom prst="rect">
                <a:avLst/>
              </a:prstGeom>
            </p:spPr>
            <p:txBody>
              <a:bodyPr wrap="none">
                <a:spAutoFit/>
              </a:bodyPr>
              <a:lstStyle/>
              <a:p>
                <a:r>
                  <a:rPr lang="en-US" altLang="zh-TW" dirty="0"/>
                  <a:t>+</a:t>
                </a:r>
                <a:endParaRPr lang="zh-TW" altLang="en-US" dirty="0"/>
              </a:p>
            </p:txBody>
          </p:sp>
          <p:sp>
            <p:nvSpPr>
              <p:cNvPr id="18" name="箭號: 向右 17">
                <a:extLst>
                  <a:ext uri="{FF2B5EF4-FFF2-40B4-BE49-F238E27FC236}">
                    <a16:creationId xmlns:a16="http://schemas.microsoft.com/office/drawing/2014/main" id="{8EB3CD28-EBA2-4EEC-A126-948094069E0C}"/>
                  </a:ext>
                </a:extLst>
              </p:cNvPr>
              <p:cNvSpPr/>
              <p:nvPr/>
            </p:nvSpPr>
            <p:spPr>
              <a:xfrm>
                <a:off x="7929202" y="3487513"/>
                <a:ext cx="171790"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矩形: 圓角 18">
              <a:extLst>
                <a:ext uri="{FF2B5EF4-FFF2-40B4-BE49-F238E27FC236}">
                  <a16:creationId xmlns:a16="http://schemas.microsoft.com/office/drawing/2014/main" id="{15AA321D-B8BE-4601-8BB6-643BE90215D3}"/>
                </a:ext>
              </a:extLst>
            </p:cNvPr>
            <p:cNvSpPr/>
            <p:nvPr/>
          </p:nvSpPr>
          <p:spPr>
            <a:xfrm>
              <a:off x="7605074" y="3295980"/>
              <a:ext cx="859368" cy="42786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左中括弧 21">
            <a:extLst>
              <a:ext uri="{FF2B5EF4-FFF2-40B4-BE49-F238E27FC236}">
                <a16:creationId xmlns:a16="http://schemas.microsoft.com/office/drawing/2014/main" id="{B52302DC-199C-406C-9BC8-A3325596F125}"/>
              </a:ext>
            </a:extLst>
          </p:cNvPr>
          <p:cNvSpPr/>
          <p:nvPr/>
        </p:nvSpPr>
        <p:spPr>
          <a:xfrm>
            <a:off x="5147795" y="3811345"/>
            <a:ext cx="269706" cy="61094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矩形: 圓角 22">
            <a:extLst>
              <a:ext uri="{FF2B5EF4-FFF2-40B4-BE49-F238E27FC236}">
                <a16:creationId xmlns:a16="http://schemas.microsoft.com/office/drawing/2014/main" id="{0B77269B-70F7-4AD4-BBF9-6F5677AD4837}"/>
              </a:ext>
            </a:extLst>
          </p:cNvPr>
          <p:cNvSpPr/>
          <p:nvPr/>
        </p:nvSpPr>
        <p:spPr>
          <a:xfrm>
            <a:off x="5151436" y="3957344"/>
            <a:ext cx="464609" cy="206502"/>
          </a:xfrm>
          <a:prstGeom prst="round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投影片編號版面配置區 3">
            <a:extLst>
              <a:ext uri="{FF2B5EF4-FFF2-40B4-BE49-F238E27FC236}">
                <a16:creationId xmlns:a16="http://schemas.microsoft.com/office/drawing/2014/main" id="{91053286-9426-48EF-A3B4-8331801B1AEA}"/>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61550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heel(1)">
                                      <p:cBhvr>
                                        <p:cTn id="58" dur="2000"/>
                                        <p:tgtEl>
                                          <p:spTgt spid="3"/>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20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fade">
                                      <p:cBhvr>
                                        <p:cTn id="80" dur="1000"/>
                                        <p:tgtEl>
                                          <p:spTgt spid="54"/>
                                        </p:tgtEl>
                                      </p:cBhvr>
                                    </p:animEffect>
                                    <p:anim calcmode="lin" valueType="num">
                                      <p:cBhvr>
                                        <p:cTn id="81" dur="1000" fill="hold"/>
                                        <p:tgtEl>
                                          <p:spTgt spid="54"/>
                                        </p:tgtEl>
                                        <p:attrNameLst>
                                          <p:attrName>ppt_x</p:attrName>
                                        </p:attrNameLst>
                                      </p:cBhvr>
                                      <p:tavLst>
                                        <p:tav tm="0">
                                          <p:val>
                                            <p:strVal val="#ppt_x"/>
                                          </p:val>
                                        </p:tav>
                                        <p:tav tm="100000">
                                          <p:val>
                                            <p:strVal val="#ppt_x"/>
                                          </p:val>
                                        </p:tav>
                                      </p:tavLst>
                                    </p:anim>
                                    <p:anim calcmode="lin" valueType="num">
                                      <p:cBhvr>
                                        <p:cTn id="8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5"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6" name="文字方塊 5">
            <a:extLst>
              <a:ext uri="{FF2B5EF4-FFF2-40B4-BE49-F238E27FC236}">
                <a16:creationId xmlns:a16="http://schemas.microsoft.com/office/drawing/2014/main" id="{87B95680-9C3E-4E3D-B3A6-998514A7C4C2}"/>
              </a:ext>
            </a:extLst>
          </p:cNvPr>
          <p:cNvSpPr txBox="1"/>
          <p:nvPr/>
        </p:nvSpPr>
        <p:spPr>
          <a:xfrm>
            <a:off x="3945278" y="1189698"/>
            <a:ext cx="5259681" cy="461665"/>
          </a:xfrm>
          <a:prstGeom prst="rect">
            <a:avLst/>
          </a:prstGeom>
          <a:noFill/>
        </p:spPr>
        <p:txBody>
          <a:bodyPr wrap="square" rtlCol="0">
            <a:spAutoFit/>
          </a:bodyPr>
          <a:lstStyle/>
          <a:p>
            <a:r>
              <a:rPr lang="en-US" altLang="zh-TW" sz="2400" b="1" dirty="0">
                <a:solidFill>
                  <a:srgbClr val="00B050"/>
                </a:solidFill>
              </a:rPr>
              <a:t>Deep Q Network</a:t>
            </a:r>
            <a:endParaRPr lang="zh-TW" altLang="en-US" sz="2400" b="1" dirty="0">
              <a:solidFill>
                <a:srgbClr val="00B050"/>
              </a:solidFill>
            </a:endParaRPr>
          </a:p>
        </p:txBody>
      </p:sp>
      <p:sp>
        <p:nvSpPr>
          <p:cNvPr id="7" name="矩形 6">
            <a:extLst>
              <a:ext uri="{FF2B5EF4-FFF2-40B4-BE49-F238E27FC236}">
                <a16:creationId xmlns:a16="http://schemas.microsoft.com/office/drawing/2014/main" id="{B1FBF12D-F607-4D72-AD08-E59D0C286EAD}"/>
              </a:ext>
            </a:extLst>
          </p:cNvPr>
          <p:cNvSpPr/>
          <p:nvPr/>
        </p:nvSpPr>
        <p:spPr>
          <a:xfrm>
            <a:off x="6575118" y="1243385"/>
            <a:ext cx="1550424" cy="369332"/>
          </a:xfrm>
          <a:prstGeom prst="rect">
            <a:avLst/>
          </a:prstGeom>
        </p:spPr>
        <p:txBody>
          <a:bodyPr wrap="none">
            <a:spAutoFit/>
          </a:bodyPr>
          <a:lstStyle/>
          <a:p>
            <a:r>
              <a:rPr lang="en-US" altLang="zh-TW" dirty="0"/>
              <a:t>Preliminaries</a:t>
            </a:r>
            <a:endParaRPr lang="zh-TW" altLang="en-US" dirty="0"/>
          </a:p>
        </p:txBody>
      </p:sp>
      <p:sp>
        <p:nvSpPr>
          <p:cNvPr id="14" name="矩形 13">
            <a:extLst>
              <a:ext uri="{FF2B5EF4-FFF2-40B4-BE49-F238E27FC236}">
                <a16:creationId xmlns:a16="http://schemas.microsoft.com/office/drawing/2014/main" id="{54AF12F5-B172-4AE8-9F42-12D69E550C67}"/>
              </a:ext>
            </a:extLst>
          </p:cNvPr>
          <p:cNvSpPr/>
          <p:nvPr/>
        </p:nvSpPr>
        <p:spPr>
          <a:xfrm>
            <a:off x="1107782" y="1705050"/>
            <a:ext cx="9976435" cy="4914166"/>
          </a:xfrm>
          <a:prstGeom prst="rect">
            <a:avLst/>
          </a:prstGeom>
        </p:spPr>
        <p:txBody>
          <a:bodyPr wrap="squar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3000" dirty="0"/>
              <a:t>Markov Decision Process :</a:t>
            </a:r>
          </a:p>
          <a:p>
            <a:pPr marL="914400" lvl="1" indent="-457200" defTabSz="457200">
              <a:spcBef>
                <a:spcPts val="1000"/>
              </a:spcBef>
              <a:buClr>
                <a:schemeClr val="tx1"/>
              </a:buClr>
              <a:buSzPct val="80000"/>
              <a:buFont typeface="Wingdings" panose="05000000000000000000" pitchFamily="2" charset="2"/>
              <a:buChar char="u"/>
            </a:pPr>
            <a:r>
              <a:rPr lang="en-US" altLang="zh-TW" sz="2000" dirty="0"/>
              <a:t>State        : </a:t>
            </a:r>
          </a:p>
          <a:p>
            <a:pPr lvl="2" defTabSz="457200">
              <a:spcBef>
                <a:spcPts val="1000"/>
              </a:spcBef>
              <a:buClr>
                <a:schemeClr val="tx1"/>
              </a:buClr>
              <a:buSzPct val="80000"/>
            </a:pPr>
            <a:r>
              <a:rPr lang="en-US" altLang="zh-TW" sz="2000" dirty="0"/>
              <a:t>Set of every possible state .</a:t>
            </a:r>
          </a:p>
          <a:p>
            <a:pPr marL="914400" lvl="1" indent="-457200" defTabSz="457200">
              <a:spcBef>
                <a:spcPts val="1000"/>
              </a:spcBef>
              <a:buClr>
                <a:schemeClr val="tx1"/>
              </a:buClr>
              <a:buSzPct val="80000"/>
              <a:buFont typeface="Wingdings" panose="05000000000000000000" pitchFamily="2" charset="2"/>
              <a:buChar char="u"/>
            </a:pPr>
            <a:r>
              <a:rPr lang="en-US" altLang="zh-TW" sz="2000" dirty="0"/>
              <a:t>Action        :</a:t>
            </a:r>
          </a:p>
          <a:p>
            <a:pPr lvl="2" defTabSz="457200">
              <a:spcBef>
                <a:spcPts val="1000"/>
              </a:spcBef>
              <a:buClr>
                <a:schemeClr val="tx1"/>
              </a:buClr>
              <a:buSzPct val="80000"/>
            </a:pPr>
            <a:r>
              <a:rPr lang="en-US" altLang="zh-TW" sz="2000" dirty="0"/>
              <a:t>Set of every possible action .</a:t>
            </a:r>
          </a:p>
          <a:p>
            <a:pPr marL="914400" lvl="1" indent="-457200" defTabSz="457200">
              <a:spcBef>
                <a:spcPts val="1000"/>
              </a:spcBef>
              <a:buClr>
                <a:schemeClr val="tx1"/>
              </a:buClr>
              <a:buSzPct val="80000"/>
              <a:buFont typeface="Wingdings" panose="05000000000000000000" pitchFamily="2" charset="2"/>
              <a:buChar char="u"/>
            </a:pPr>
            <a:r>
              <a:rPr lang="en-US" altLang="zh-TW" sz="2000" dirty="0"/>
              <a:t>Transition      :</a:t>
            </a:r>
          </a:p>
          <a:p>
            <a:pPr lvl="2" defTabSz="457200">
              <a:spcBef>
                <a:spcPts val="1000"/>
              </a:spcBef>
              <a:buClr>
                <a:schemeClr val="tx1"/>
              </a:buClr>
              <a:buSzPct val="80000"/>
            </a:pPr>
            <a:r>
              <a:rPr lang="en-US" altLang="zh-TW" sz="2000" dirty="0"/>
              <a:t>The transition probability function of state.</a:t>
            </a:r>
          </a:p>
          <a:p>
            <a:pPr marL="914400" lvl="1" indent="-457200" defTabSz="457200">
              <a:spcBef>
                <a:spcPts val="1000"/>
              </a:spcBef>
              <a:buClr>
                <a:schemeClr val="tx1"/>
              </a:buClr>
              <a:buSzPct val="80000"/>
              <a:buFont typeface="Wingdings" panose="05000000000000000000" pitchFamily="2" charset="2"/>
              <a:buChar char="u"/>
            </a:pPr>
            <a:r>
              <a:rPr lang="en-US" altLang="zh-TW" sz="2000" dirty="0"/>
              <a:t>Reward        :</a:t>
            </a:r>
          </a:p>
          <a:p>
            <a:pPr lvl="2" defTabSz="457200">
              <a:spcBef>
                <a:spcPts val="1000"/>
              </a:spcBef>
              <a:buClr>
                <a:schemeClr val="tx1"/>
              </a:buClr>
              <a:buSzPct val="80000"/>
            </a:pPr>
            <a:r>
              <a:rPr lang="en-US" altLang="zh-TW" sz="2000" dirty="0"/>
              <a:t>Reward function.( 1 : predicted is in the answer set , -1: otherwise. )</a:t>
            </a:r>
          </a:p>
          <a:p>
            <a:pPr marL="914400" lvl="1" indent="-457200" defTabSz="457200">
              <a:spcBef>
                <a:spcPts val="1000"/>
              </a:spcBef>
              <a:buClr>
                <a:schemeClr val="tx1"/>
              </a:buClr>
              <a:buSzPct val="80000"/>
              <a:buFont typeface="Wingdings" panose="05000000000000000000" pitchFamily="2" charset="2"/>
              <a:buChar char="u"/>
            </a:pPr>
            <a:r>
              <a:rPr lang="en-US" altLang="zh-TW" sz="2000" dirty="0"/>
              <a:t>Discount Factor      :</a:t>
            </a:r>
          </a:p>
          <a:p>
            <a:pPr lvl="2" defTabSz="457200">
              <a:spcBef>
                <a:spcPts val="1000"/>
              </a:spcBef>
              <a:buClr>
                <a:schemeClr val="tx1"/>
              </a:buClr>
              <a:buSzPct val="80000"/>
            </a:pPr>
            <a:r>
              <a:rPr lang="en-US" altLang="zh-TW" sz="2000" dirty="0"/>
              <a:t>Discount Factor,  and                 .</a:t>
            </a:r>
            <a:endParaRPr lang="zh-TW" altLang="en-US" sz="2000" dirty="0"/>
          </a:p>
        </p:txBody>
      </p:sp>
      <p:pic>
        <p:nvPicPr>
          <p:cNvPr id="9" name="圖片 8">
            <a:extLst>
              <a:ext uri="{FF2B5EF4-FFF2-40B4-BE49-F238E27FC236}">
                <a16:creationId xmlns:a16="http://schemas.microsoft.com/office/drawing/2014/main" id="{A1921625-C850-4A95-96E2-CF9AF2CC52E7}"/>
              </a:ext>
            </a:extLst>
          </p:cNvPr>
          <p:cNvPicPr>
            <a:picLocks noChangeAspect="1"/>
          </p:cNvPicPr>
          <p:nvPr/>
        </p:nvPicPr>
        <p:blipFill>
          <a:blip r:embed="rId3"/>
          <a:stretch>
            <a:fillRect/>
          </a:stretch>
        </p:blipFill>
        <p:spPr>
          <a:xfrm>
            <a:off x="2880942" y="2376270"/>
            <a:ext cx="202275" cy="219974"/>
          </a:xfrm>
          <a:prstGeom prst="rect">
            <a:avLst/>
          </a:prstGeom>
        </p:spPr>
      </p:pic>
      <p:pic>
        <p:nvPicPr>
          <p:cNvPr id="11" name="圖片 10">
            <a:extLst>
              <a:ext uri="{FF2B5EF4-FFF2-40B4-BE49-F238E27FC236}">
                <a16:creationId xmlns:a16="http://schemas.microsoft.com/office/drawing/2014/main" id="{19531224-D578-4062-A650-3D9320331222}"/>
              </a:ext>
            </a:extLst>
          </p:cNvPr>
          <p:cNvPicPr>
            <a:picLocks noChangeAspect="1"/>
          </p:cNvPicPr>
          <p:nvPr/>
        </p:nvPicPr>
        <p:blipFill>
          <a:blip r:embed="rId4"/>
          <a:stretch>
            <a:fillRect/>
          </a:stretch>
        </p:blipFill>
        <p:spPr>
          <a:xfrm>
            <a:off x="3075984" y="3249625"/>
            <a:ext cx="263968" cy="219973"/>
          </a:xfrm>
          <a:prstGeom prst="rect">
            <a:avLst/>
          </a:prstGeom>
        </p:spPr>
      </p:pic>
      <p:pic>
        <p:nvPicPr>
          <p:cNvPr id="16" name="圖片 15">
            <a:extLst>
              <a:ext uri="{FF2B5EF4-FFF2-40B4-BE49-F238E27FC236}">
                <a16:creationId xmlns:a16="http://schemas.microsoft.com/office/drawing/2014/main" id="{0127E808-5F17-4135-BABD-A722928A7D77}"/>
              </a:ext>
            </a:extLst>
          </p:cNvPr>
          <p:cNvPicPr>
            <a:picLocks noChangeAspect="1"/>
          </p:cNvPicPr>
          <p:nvPr/>
        </p:nvPicPr>
        <p:blipFill>
          <a:blip r:embed="rId5"/>
          <a:stretch>
            <a:fillRect/>
          </a:stretch>
        </p:blipFill>
        <p:spPr>
          <a:xfrm>
            <a:off x="3196922" y="4963767"/>
            <a:ext cx="222946" cy="239667"/>
          </a:xfrm>
          <a:prstGeom prst="rect">
            <a:avLst/>
          </a:prstGeom>
        </p:spPr>
      </p:pic>
      <p:pic>
        <p:nvPicPr>
          <p:cNvPr id="17" name="圖片 16">
            <a:extLst>
              <a:ext uri="{FF2B5EF4-FFF2-40B4-BE49-F238E27FC236}">
                <a16:creationId xmlns:a16="http://schemas.microsoft.com/office/drawing/2014/main" id="{6256DAF4-5FA3-4DEB-A644-B1C8B8896FE2}"/>
              </a:ext>
            </a:extLst>
          </p:cNvPr>
          <p:cNvPicPr>
            <a:picLocks noChangeAspect="1"/>
          </p:cNvPicPr>
          <p:nvPr/>
        </p:nvPicPr>
        <p:blipFill>
          <a:blip r:embed="rId6"/>
          <a:stretch>
            <a:fillRect/>
          </a:stretch>
        </p:blipFill>
        <p:spPr>
          <a:xfrm>
            <a:off x="4125060" y="5809165"/>
            <a:ext cx="247695" cy="313262"/>
          </a:xfrm>
          <a:prstGeom prst="rect">
            <a:avLst/>
          </a:prstGeom>
        </p:spPr>
      </p:pic>
      <p:pic>
        <p:nvPicPr>
          <p:cNvPr id="18" name="圖片 17">
            <a:extLst>
              <a:ext uri="{FF2B5EF4-FFF2-40B4-BE49-F238E27FC236}">
                <a16:creationId xmlns:a16="http://schemas.microsoft.com/office/drawing/2014/main" id="{AE6687C9-115E-46DD-A437-57026565290A}"/>
              </a:ext>
            </a:extLst>
          </p:cNvPr>
          <p:cNvPicPr>
            <a:picLocks noChangeAspect="1"/>
          </p:cNvPicPr>
          <p:nvPr/>
        </p:nvPicPr>
        <p:blipFill>
          <a:blip r:embed="rId7"/>
          <a:stretch>
            <a:fillRect/>
          </a:stretch>
        </p:blipFill>
        <p:spPr>
          <a:xfrm>
            <a:off x="4925527" y="6238179"/>
            <a:ext cx="971228" cy="274691"/>
          </a:xfrm>
          <a:prstGeom prst="rect">
            <a:avLst/>
          </a:prstGeom>
        </p:spPr>
      </p:pic>
      <p:pic>
        <p:nvPicPr>
          <p:cNvPr id="15" name="圖片 14">
            <a:extLst>
              <a:ext uri="{FF2B5EF4-FFF2-40B4-BE49-F238E27FC236}">
                <a16:creationId xmlns:a16="http://schemas.microsoft.com/office/drawing/2014/main" id="{DC46EE9D-4332-4F90-86C0-DC278FFB888C}"/>
              </a:ext>
            </a:extLst>
          </p:cNvPr>
          <p:cNvPicPr>
            <a:picLocks noChangeAspect="1"/>
          </p:cNvPicPr>
          <p:nvPr/>
        </p:nvPicPr>
        <p:blipFill>
          <a:blip r:embed="rId8"/>
          <a:stretch>
            <a:fillRect/>
          </a:stretch>
        </p:blipFill>
        <p:spPr>
          <a:xfrm>
            <a:off x="3339952" y="4108472"/>
            <a:ext cx="258103" cy="239667"/>
          </a:xfrm>
          <a:prstGeom prst="rect">
            <a:avLst/>
          </a:prstGeom>
        </p:spPr>
      </p:pic>
      <p:sp>
        <p:nvSpPr>
          <p:cNvPr id="25" name="投影片編號版面配置區 3">
            <a:extLst>
              <a:ext uri="{FF2B5EF4-FFF2-40B4-BE49-F238E27FC236}">
                <a16:creationId xmlns:a16="http://schemas.microsoft.com/office/drawing/2014/main" id="{CA783EE0-0920-41E5-B153-E308A622196B}"/>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147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1000"/>
                                        <p:tgtEl>
                                          <p:spTgt spid="14">
                                            <p:txEl>
                                              <p:pRg st="2" end="2"/>
                                            </p:txEl>
                                          </p:spTgt>
                                        </p:tgtEl>
                                      </p:cBhvr>
                                    </p:animEffect>
                                    <p:anim calcmode="lin" valueType="num">
                                      <p:cBhvr>
                                        <p:cTn id="1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animEffect transition="in" filter="fade">
                                      <p:cBhvr>
                                        <p:cTn id="24" dur="1000"/>
                                        <p:tgtEl>
                                          <p:spTgt spid="14">
                                            <p:txEl>
                                              <p:pRg st="3" end="3"/>
                                            </p:txEl>
                                          </p:spTgt>
                                        </p:tgtEl>
                                      </p:cBhvr>
                                    </p:animEffect>
                                    <p:anim calcmode="lin" valueType="num">
                                      <p:cBhvr>
                                        <p:cTn id="2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Effect transition="in" filter="fade">
                                      <p:cBhvr>
                                        <p:cTn id="29" dur="1000"/>
                                        <p:tgtEl>
                                          <p:spTgt spid="14">
                                            <p:txEl>
                                              <p:pRg st="4" end="4"/>
                                            </p:txEl>
                                          </p:spTgt>
                                        </p:tgtEl>
                                      </p:cBhvr>
                                    </p:animEffect>
                                    <p:anim calcmode="lin" valueType="num">
                                      <p:cBhvr>
                                        <p:cTn id="30"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Effect transition="in" filter="fade">
                                      <p:cBhvr>
                                        <p:cTn id="41" dur="1000"/>
                                        <p:tgtEl>
                                          <p:spTgt spid="14">
                                            <p:txEl>
                                              <p:pRg st="5" end="5"/>
                                            </p:txEl>
                                          </p:spTgt>
                                        </p:tgtEl>
                                      </p:cBhvr>
                                    </p:animEffect>
                                    <p:anim calcmode="lin" valueType="num">
                                      <p:cBhvr>
                                        <p:cTn id="42"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
                                            <p:txEl>
                                              <p:pRg st="6" end="6"/>
                                            </p:txEl>
                                          </p:spTgt>
                                        </p:tgtEl>
                                        <p:attrNameLst>
                                          <p:attrName>style.visibility</p:attrName>
                                        </p:attrNameLst>
                                      </p:cBhvr>
                                      <p:to>
                                        <p:strVal val="visible"/>
                                      </p:to>
                                    </p:set>
                                    <p:animEffect transition="in" filter="fade">
                                      <p:cBhvr>
                                        <p:cTn id="46" dur="1000"/>
                                        <p:tgtEl>
                                          <p:spTgt spid="14">
                                            <p:txEl>
                                              <p:pRg st="6" end="6"/>
                                            </p:txEl>
                                          </p:spTgt>
                                        </p:tgtEl>
                                      </p:cBhvr>
                                    </p:animEffect>
                                    <p:anim calcmode="lin" valueType="num">
                                      <p:cBhvr>
                                        <p:cTn id="47"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4">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4">
                                            <p:txEl>
                                              <p:pRg st="7" end="7"/>
                                            </p:txEl>
                                          </p:spTgt>
                                        </p:tgtEl>
                                        <p:attrNameLst>
                                          <p:attrName>style.visibility</p:attrName>
                                        </p:attrNameLst>
                                      </p:cBhvr>
                                      <p:to>
                                        <p:strVal val="visible"/>
                                      </p:to>
                                    </p:set>
                                    <p:animEffect transition="in" filter="fade">
                                      <p:cBhvr>
                                        <p:cTn id="58" dur="1000"/>
                                        <p:tgtEl>
                                          <p:spTgt spid="14">
                                            <p:txEl>
                                              <p:pRg st="7" end="7"/>
                                            </p:txEl>
                                          </p:spTgt>
                                        </p:tgtEl>
                                      </p:cBhvr>
                                    </p:animEffect>
                                    <p:anim calcmode="lin" valueType="num">
                                      <p:cBhvr>
                                        <p:cTn id="59" dur="10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14">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4">
                                            <p:txEl>
                                              <p:pRg st="8" end="8"/>
                                            </p:txEl>
                                          </p:spTgt>
                                        </p:tgtEl>
                                        <p:attrNameLst>
                                          <p:attrName>style.visibility</p:attrName>
                                        </p:attrNameLst>
                                      </p:cBhvr>
                                      <p:to>
                                        <p:strVal val="visible"/>
                                      </p:to>
                                    </p:set>
                                    <p:animEffect transition="in" filter="fade">
                                      <p:cBhvr>
                                        <p:cTn id="63" dur="1000"/>
                                        <p:tgtEl>
                                          <p:spTgt spid="14">
                                            <p:txEl>
                                              <p:pRg st="8" end="8"/>
                                            </p:txEl>
                                          </p:spTgt>
                                        </p:tgtEl>
                                      </p:cBhvr>
                                    </p:animEffect>
                                    <p:anim calcmode="lin" valueType="num">
                                      <p:cBhvr>
                                        <p:cTn id="64"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4">
                                            <p:txEl>
                                              <p:pRg st="9" end="9"/>
                                            </p:txEl>
                                          </p:spTgt>
                                        </p:tgtEl>
                                        <p:attrNameLst>
                                          <p:attrName>style.visibility</p:attrName>
                                        </p:attrNameLst>
                                      </p:cBhvr>
                                      <p:to>
                                        <p:strVal val="visible"/>
                                      </p:to>
                                    </p:set>
                                    <p:animEffect transition="in" filter="fade">
                                      <p:cBhvr>
                                        <p:cTn id="75" dur="1000"/>
                                        <p:tgtEl>
                                          <p:spTgt spid="14">
                                            <p:txEl>
                                              <p:pRg st="9" end="9"/>
                                            </p:txEl>
                                          </p:spTgt>
                                        </p:tgtEl>
                                      </p:cBhvr>
                                    </p:animEffect>
                                    <p:anim calcmode="lin" valueType="num">
                                      <p:cBhvr>
                                        <p:cTn id="76"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14">
                                            <p:txEl>
                                              <p:pRg st="9" end="9"/>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4">
                                            <p:txEl>
                                              <p:pRg st="10" end="10"/>
                                            </p:txEl>
                                          </p:spTgt>
                                        </p:tgtEl>
                                        <p:attrNameLst>
                                          <p:attrName>style.visibility</p:attrName>
                                        </p:attrNameLst>
                                      </p:cBhvr>
                                      <p:to>
                                        <p:strVal val="visible"/>
                                      </p:to>
                                    </p:set>
                                    <p:animEffect transition="in" filter="fade">
                                      <p:cBhvr>
                                        <p:cTn id="80" dur="1000"/>
                                        <p:tgtEl>
                                          <p:spTgt spid="14">
                                            <p:txEl>
                                              <p:pRg st="10" end="10"/>
                                            </p:txEl>
                                          </p:spTgt>
                                        </p:tgtEl>
                                      </p:cBhvr>
                                    </p:animEffect>
                                    <p:anim calcmode="lin" valueType="num">
                                      <p:cBhvr>
                                        <p:cTn id="81"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14">
                                            <p:txEl>
                                              <p:pRg st="10" end="10"/>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anim calcmode="lin" valueType="num">
                                      <p:cBhvr>
                                        <p:cTn id="91" dur="1000" fill="hold"/>
                                        <p:tgtEl>
                                          <p:spTgt spid="18"/>
                                        </p:tgtEl>
                                        <p:attrNameLst>
                                          <p:attrName>ppt_x</p:attrName>
                                        </p:attrNameLst>
                                      </p:cBhvr>
                                      <p:tavLst>
                                        <p:tav tm="0">
                                          <p:val>
                                            <p:strVal val="#ppt_x"/>
                                          </p:val>
                                        </p:tav>
                                        <p:tav tm="100000">
                                          <p:val>
                                            <p:strVal val="#ppt_x"/>
                                          </p:val>
                                        </p:tav>
                                      </p:tavLst>
                                    </p:anim>
                                    <p:anim calcmode="lin" valueType="num">
                                      <p:cBhvr>
                                        <p:cTn id="9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6" name="文字方塊 5">
            <a:extLst>
              <a:ext uri="{FF2B5EF4-FFF2-40B4-BE49-F238E27FC236}">
                <a16:creationId xmlns:a16="http://schemas.microsoft.com/office/drawing/2014/main" id="{87B95680-9C3E-4E3D-B3A6-998514A7C4C2}"/>
              </a:ext>
            </a:extLst>
          </p:cNvPr>
          <p:cNvSpPr txBox="1"/>
          <p:nvPr/>
        </p:nvSpPr>
        <p:spPr>
          <a:xfrm>
            <a:off x="3945278" y="1189698"/>
            <a:ext cx="5259681" cy="461665"/>
          </a:xfrm>
          <a:prstGeom prst="rect">
            <a:avLst/>
          </a:prstGeom>
          <a:noFill/>
        </p:spPr>
        <p:txBody>
          <a:bodyPr wrap="square" rtlCol="0">
            <a:spAutoFit/>
          </a:bodyPr>
          <a:lstStyle/>
          <a:p>
            <a:r>
              <a:rPr lang="en-US" altLang="zh-TW" sz="2400" b="1" dirty="0">
                <a:solidFill>
                  <a:srgbClr val="00B050"/>
                </a:solidFill>
              </a:rPr>
              <a:t>Deep Q Network</a:t>
            </a:r>
            <a:endParaRPr lang="zh-TW" altLang="en-US" sz="2400" b="1" dirty="0">
              <a:solidFill>
                <a:srgbClr val="00B050"/>
              </a:solidFill>
            </a:endParaRPr>
          </a:p>
        </p:txBody>
      </p:sp>
      <p:sp>
        <p:nvSpPr>
          <p:cNvPr id="7" name="矩形 6">
            <a:extLst>
              <a:ext uri="{FF2B5EF4-FFF2-40B4-BE49-F238E27FC236}">
                <a16:creationId xmlns:a16="http://schemas.microsoft.com/office/drawing/2014/main" id="{B1FBF12D-F607-4D72-AD08-E59D0C286EAD}"/>
              </a:ext>
            </a:extLst>
          </p:cNvPr>
          <p:cNvSpPr/>
          <p:nvPr/>
        </p:nvSpPr>
        <p:spPr>
          <a:xfrm>
            <a:off x="6575118" y="1243385"/>
            <a:ext cx="1550424" cy="369332"/>
          </a:xfrm>
          <a:prstGeom prst="rect">
            <a:avLst/>
          </a:prstGeom>
        </p:spPr>
        <p:txBody>
          <a:bodyPr wrap="none">
            <a:spAutoFit/>
          </a:bodyPr>
          <a:lstStyle/>
          <a:p>
            <a:r>
              <a:rPr lang="en-US" altLang="zh-TW" dirty="0"/>
              <a:t>Preliminaries</a:t>
            </a:r>
            <a:endParaRPr lang="zh-TW" altLang="en-US" dirty="0"/>
          </a:p>
        </p:txBody>
      </p:sp>
      <p:sp>
        <p:nvSpPr>
          <p:cNvPr id="20" name="矩形 19">
            <a:extLst>
              <a:ext uri="{FF2B5EF4-FFF2-40B4-BE49-F238E27FC236}">
                <a16:creationId xmlns:a16="http://schemas.microsoft.com/office/drawing/2014/main" id="{9B06325A-B7A9-46D7-AEC6-DEB6C9254D32}"/>
              </a:ext>
            </a:extLst>
          </p:cNvPr>
          <p:cNvSpPr/>
          <p:nvPr/>
        </p:nvSpPr>
        <p:spPr>
          <a:xfrm>
            <a:off x="1107782" y="1855476"/>
            <a:ext cx="9976435" cy="461665"/>
          </a:xfrm>
          <a:prstGeom prst="rect">
            <a:avLst/>
          </a:prstGeom>
        </p:spPr>
        <p:txBody>
          <a:bodyPr wrap="squar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2400" dirty="0"/>
              <a:t>What is Markov Decision Process ?</a:t>
            </a:r>
          </a:p>
        </p:txBody>
      </p: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D48FBD70-0A38-4073-B69D-85AC1D4259E3}"/>
                  </a:ext>
                </a:extLst>
              </p:cNvPr>
              <p:cNvSpPr txBox="1"/>
              <p:nvPr/>
            </p:nvSpPr>
            <p:spPr>
              <a:xfrm>
                <a:off x="1535416" y="3044962"/>
                <a:ext cx="1066801" cy="369332"/>
              </a:xfrm>
              <a:prstGeom prst="rect">
                <a:avLst/>
              </a:prstGeom>
              <a:solidFill>
                <a:srgbClr val="D6F4FE"/>
              </a:solidFill>
              <a:ln>
                <a:solidFill>
                  <a:srgbClr val="0E7DE2"/>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𝑟𝑒𝑤𝑎𝑟𝑑</m:t>
                          </m:r>
                        </m:e>
                        <m:sub>
                          <m:r>
                            <a:rPr lang="en-US" altLang="zh-TW" b="0" i="1" smtClean="0">
                              <a:latin typeface="Cambria Math" panose="02040503050406030204" pitchFamily="18" charset="0"/>
                            </a:rPr>
                            <m:t>1</m:t>
                          </m:r>
                        </m:sub>
                      </m:sSub>
                    </m:oMath>
                  </m:oMathPara>
                </a14:m>
                <a:endParaRPr lang="zh-TW" altLang="en-US" dirty="0"/>
              </a:p>
            </p:txBody>
          </p:sp>
        </mc:Choice>
        <mc:Fallback xmlns="">
          <p:sp>
            <p:nvSpPr>
              <p:cNvPr id="2" name="文字方塊 1">
                <a:extLst>
                  <a:ext uri="{FF2B5EF4-FFF2-40B4-BE49-F238E27FC236}">
                    <a16:creationId xmlns:a16="http://schemas.microsoft.com/office/drawing/2014/main" id="{D48FBD70-0A38-4073-B69D-85AC1D4259E3}"/>
                  </a:ext>
                </a:extLst>
              </p:cNvPr>
              <p:cNvSpPr txBox="1">
                <a:spLocks noRot="1" noChangeAspect="1" noMove="1" noResize="1" noEditPoints="1" noAdjustHandles="1" noChangeArrowheads="1" noChangeShapeType="1" noTextEdit="1"/>
              </p:cNvSpPr>
              <p:nvPr/>
            </p:nvSpPr>
            <p:spPr>
              <a:xfrm>
                <a:off x="1535416" y="3044962"/>
                <a:ext cx="1066801" cy="369332"/>
              </a:xfrm>
              <a:prstGeom prst="rect">
                <a:avLst/>
              </a:prstGeom>
              <a:blipFill>
                <a:blip r:embed="rId3"/>
                <a:stretch>
                  <a:fillRect b="-1613"/>
                </a:stretch>
              </a:blipFill>
              <a:ln>
                <a:solidFill>
                  <a:srgbClr val="0E7DE2"/>
                </a:solidFill>
              </a:ln>
            </p:spPr>
            <p:txBody>
              <a:bodyPr/>
              <a:lstStyle/>
              <a:p>
                <a:r>
                  <a:rPr lang="zh-TW" altLang="en-US">
                    <a:noFill/>
                  </a:rPr>
                  <a:t> </a:t>
                </a:r>
              </a:p>
            </p:txBody>
          </p:sp>
        </mc:Fallback>
      </mc:AlternateContent>
      <p:sp>
        <p:nvSpPr>
          <p:cNvPr id="3" name="文字方塊 2">
            <a:extLst>
              <a:ext uri="{FF2B5EF4-FFF2-40B4-BE49-F238E27FC236}">
                <a16:creationId xmlns:a16="http://schemas.microsoft.com/office/drawing/2014/main" id="{49F835E4-04F1-42D0-B5E7-5A0C16ED3B94}"/>
              </a:ext>
            </a:extLst>
          </p:cNvPr>
          <p:cNvSpPr txBox="1"/>
          <p:nvPr/>
        </p:nvSpPr>
        <p:spPr>
          <a:xfrm>
            <a:off x="1535417" y="2647176"/>
            <a:ext cx="1090614" cy="369332"/>
          </a:xfrm>
          <a:prstGeom prst="rect">
            <a:avLst/>
          </a:prstGeom>
          <a:noFill/>
        </p:spPr>
        <p:txBody>
          <a:bodyPr wrap="square" rtlCol="0">
            <a:spAutoFit/>
          </a:bodyPr>
          <a:lstStyle/>
          <a:p>
            <a:r>
              <a:rPr lang="en-US" altLang="zh-TW" dirty="0"/>
              <a:t>Stage 1</a:t>
            </a:r>
            <a:endParaRPr lang="zh-TW" altLang="en-US" dirty="0"/>
          </a:p>
        </p:txBody>
      </p:sp>
      <p:cxnSp>
        <p:nvCxnSpPr>
          <p:cNvPr id="10" name="直線單箭頭接點 9">
            <a:extLst>
              <a:ext uri="{FF2B5EF4-FFF2-40B4-BE49-F238E27FC236}">
                <a16:creationId xmlns:a16="http://schemas.microsoft.com/office/drawing/2014/main" id="{E7C38205-9782-4EDE-911E-23CB913EAFBE}"/>
              </a:ext>
            </a:extLst>
          </p:cNvPr>
          <p:cNvCxnSpPr/>
          <p:nvPr/>
        </p:nvCxnSpPr>
        <p:spPr>
          <a:xfrm>
            <a:off x="2711756" y="3229628"/>
            <a:ext cx="895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90ACF645-ACFF-4259-95E6-07A9B5BD8A84}"/>
              </a:ext>
            </a:extLst>
          </p:cNvPr>
          <p:cNvSpPr txBox="1"/>
          <p:nvPr/>
        </p:nvSpPr>
        <p:spPr>
          <a:xfrm>
            <a:off x="2630792" y="2870800"/>
            <a:ext cx="1147764" cy="369332"/>
          </a:xfrm>
          <a:prstGeom prst="rect">
            <a:avLst/>
          </a:prstGeom>
          <a:noFill/>
        </p:spPr>
        <p:txBody>
          <a:bodyPr wrap="square" rtlCol="0">
            <a:spAutoFit/>
          </a:bodyPr>
          <a:lstStyle/>
          <a:p>
            <a:r>
              <a:rPr lang="en-US" altLang="zh-TW" dirty="0"/>
              <a:t>Action 1</a:t>
            </a:r>
            <a:endParaRPr lang="zh-TW" altLang="en-US" dirty="0"/>
          </a:p>
        </p:txBody>
      </p:sp>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DC2A86C7-C307-44B8-B318-FCA63B01357E}"/>
                  </a:ext>
                </a:extLst>
              </p:cNvPr>
              <p:cNvSpPr txBox="1"/>
              <p:nvPr/>
            </p:nvSpPr>
            <p:spPr>
              <a:xfrm>
                <a:off x="3749981" y="3016508"/>
                <a:ext cx="1066801" cy="369332"/>
              </a:xfrm>
              <a:prstGeom prst="rect">
                <a:avLst/>
              </a:prstGeom>
              <a:solidFill>
                <a:srgbClr val="D6F4FE"/>
              </a:solidFill>
              <a:ln>
                <a:solidFill>
                  <a:srgbClr val="0E7DE2"/>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𝑟𝑒𝑤𝑎𝑟𝑑</m:t>
                          </m:r>
                        </m:e>
                        <m:sub>
                          <m:r>
                            <a:rPr lang="en-US" altLang="zh-TW" b="0" i="1" smtClean="0">
                              <a:latin typeface="Cambria Math" panose="02040503050406030204" pitchFamily="18" charset="0"/>
                            </a:rPr>
                            <m:t>2</m:t>
                          </m:r>
                        </m:sub>
                      </m:sSub>
                    </m:oMath>
                  </m:oMathPara>
                </a14:m>
                <a:endParaRPr lang="zh-TW" altLang="en-US" dirty="0"/>
              </a:p>
            </p:txBody>
          </p:sp>
        </mc:Choice>
        <mc:Fallback xmlns="">
          <p:sp>
            <p:nvSpPr>
              <p:cNvPr id="25" name="文字方塊 24">
                <a:extLst>
                  <a:ext uri="{FF2B5EF4-FFF2-40B4-BE49-F238E27FC236}">
                    <a16:creationId xmlns:a16="http://schemas.microsoft.com/office/drawing/2014/main" id="{DC2A86C7-C307-44B8-B318-FCA63B01357E}"/>
                  </a:ext>
                </a:extLst>
              </p:cNvPr>
              <p:cNvSpPr txBox="1">
                <a:spLocks noRot="1" noChangeAspect="1" noMove="1" noResize="1" noEditPoints="1" noAdjustHandles="1" noChangeArrowheads="1" noChangeShapeType="1" noTextEdit="1"/>
              </p:cNvSpPr>
              <p:nvPr/>
            </p:nvSpPr>
            <p:spPr>
              <a:xfrm>
                <a:off x="3749981" y="3016508"/>
                <a:ext cx="1066801" cy="369332"/>
              </a:xfrm>
              <a:prstGeom prst="rect">
                <a:avLst/>
              </a:prstGeom>
              <a:blipFill>
                <a:blip r:embed="rId4"/>
                <a:stretch>
                  <a:fillRect b="-1613"/>
                </a:stretch>
              </a:blipFill>
              <a:ln>
                <a:solidFill>
                  <a:srgbClr val="0E7DE2"/>
                </a:solidFill>
              </a:ln>
            </p:spPr>
            <p:txBody>
              <a:bodyPr/>
              <a:lstStyle/>
              <a:p>
                <a:r>
                  <a:rPr lang="zh-TW" altLang="en-US">
                    <a:noFill/>
                  </a:rPr>
                  <a:t> </a:t>
                </a:r>
              </a:p>
            </p:txBody>
          </p:sp>
        </mc:Fallback>
      </mc:AlternateContent>
      <p:sp>
        <p:nvSpPr>
          <p:cNvPr id="26" name="文字方塊 25">
            <a:extLst>
              <a:ext uri="{FF2B5EF4-FFF2-40B4-BE49-F238E27FC236}">
                <a16:creationId xmlns:a16="http://schemas.microsoft.com/office/drawing/2014/main" id="{4A8C5ADC-278A-4BA2-A9DE-122A4413EFE6}"/>
              </a:ext>
            </a:extLst>
          </p:cNvPr>
          <p:cNvSpPr txBox="1"/>
          <p:nvPr/>
        </p:nvSpPr>
        <p:spPr>
          <a:xfrm>
            <a:off x="3783318" y="2614073"/>
            <a:ext cx="1147764" cy="369332"/>
          </a:xfrm>
          <a:prstGeom prst="rect">
            <a:avLst/>
          </a:prstGeom>
          <a:noFill/>
        </p:spPr>
        <p:txBody>
          <a:bodyPr wrap="square" rtlCol="0">
            <a:spAutoFit/>
          </a:bodyPr>
          <a:lstStyle/>
          <a:p>
            <a:r>
              <a:rPr lang="en-US" altLang="zh-TW" dirty="0"/>
              <a:t>Stage 2</a:t>
            </a:r>
            <a:endParaRPr lang="zh-TW" altLang="en-US" dirty="0"/>
          </a:p>
        </p:txBody>
      </p:sp>
      <p:sp>
        <p:nvSpPr>
          <p:cNvPr id="27" name="文字方塊 26">
            <a:extLst>
              <a:ext uri="{FF2B5EF4-FFF2-40B4-BE49-F238E27FC236}">
                <a16:creationId xmlns:a16="http://schemas.microsoft.com/office/drawing/2014/main" id="{9F2FF410-8E94-485B-A86D-15633B0426EC}"/>
              </a:ext>
            </a:extLst>
          </p:cNvPr>
          <p:cNvSpPr txBox="1"/>
          <p:nvPr/>
        </p:nvSpPr>
        <p:spPr>
          <a:xfrm>
            <a:off x="5031095" y="2880894"/>
            <a:ext cx="1000125" cy="369332"/>
          </a:xfrm>
          <a:prstGeom prst="rect">
            <a:avLst/>
          </a:prstGeom>
          <a:noFill/>
        </p:spPr>
        <p:txBody>
          <a:bodyPr wrap="square" rtlCol="0">
            <a:spAutoFit/>
          </a:bodyPr>
          <a:lstStyle/>
          <a:p>
            <a:r>
              <a:rPr lang="en-US" altLang="zh-TW" dirty="0"/>
              <a:t>……</a:t>
            </a:r>
            <a:endParaRPr lang="zh-TW" altLang="en-US" dirty="0"/>
          </a:p>
        </p:txBody>
      </p: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E0BA0190-2EA8-4DC0-BD45-FF151A87BB26}"/>
                  </a:ext>
                </a:extLst>
              </p:cNvPr>
              <p:cNvSpPr txBox="1"/>
              <p:nvPr/>
            </p:nvSpPr>
            <p:spPr>
              <a:xfrm>
                <a:off x="5745471" y="3037222"/>
                <a:ext cx="1066801" cy="369332"/>
              </a:xfrm>
              <a:prstGeom prst="rect">
                <a:avLst/>
              </a:prstGeom>
              <a:solidFill>
                <a:srgbClr val="D6F4FE"/>
              </a:solidFill>
              <a:ln>
                <a:solidFill>
                  <a:srgbClr val="0E7DE2"/>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𝑟𝑒𝑤𝑎𝑟𝑑</m:t>
                          </m:r>
                        </m:e>
                        <m:sub>
                          <m:r>
                            <a:rPr lang="en-US" altLang="zh-TW" b="0" i="1" smtClean="0">
                              <a:latin typeface="Cambria Math" panose="02040503050406030204" pitchFamily="18" charset="0"/>
                            </a:rPr>
                            <m:t>𝑛</m:t>
                          </m:r>
                        </m:sub>
                      </m:sSub>
                    </m:oMath>
                  </m:oMathPara>
                </a14:m>
                <a:endParaRPr lang="zh-TW" altLang="en-US" dirty="0"/>
              </a:p>
            </p:txBody>
          </p:sp>
        </mc:Choice>
        <mc:Fallback xmlns="">
          <p:sp>
            <p:nvSpPr>
              <p:cNvPr id="28" name="文字方塊 27">
                <a:extLst>
                  <a:ext uri="{FF2B5EF4-FFF2-40B4-BE49-F238E27FC236}">
                    <a16:creationId xmlns:a16="http://schemas.microsoft.com/office/drawing/2014/main" id="{E0BA0190-2EA8-4DC0-BD45-FF151A87BB26}"/>
                  </a:ext>
                </a:extLst>
              </p:cNvPr>
              <p:cNvSpPr txBox="1">
                <a:spLocks noRot="1" noChangeAspect="1" noMove="1" noResize="1" noEditPoints="1" noAdjustHandles="1" noChangeArrowheads="1" noChangeShapeType="1" noTextEdit="1"/>
              </p:cNvSpPr>
              <p:nvPr/>
            </p:nvSpPr>
            <p:spPr>
              <a:xfrm>
                <a:off x="5745471" y="3037222"/>
                <a:ext cx="1066801" cy="369332"/>
              </a:xfrm>
              <a:prstGeom prst="rect">
                <a:avLst/>
              </a:prstGeom>
              <a:blipFill>
                <a:blip r:embed="rId5"/>
                <a:stretch>
                  <a:fillRect/>
                </a:stretch>
              </a:blipFill>
              <a:ln>
                <a:solidFill>
                  <a:srgbClr val="0E7DE2"/>
                </a:solidFill>
              </a:ln>
            </p:spPr>
            <p:txBody>
              <a:bodyPr/>
              <a:lstStyle/>
              <a:p>
                <a:r>
                  <a:rPr lang="zh-TW" altLang="en-US">
                    <a:noFill/>
                  </a:rPr>
                  <a:t> </a:t>
                </a:r>
              </a:p>
            </p:txBody>
          </p:sp>
        </mc:Fallback>
      </mc:AlternateContent>
      <p:sp>
        <p:nvSpPr>
          <p:cNvPr id="29" name="文字方塊 28">
            <a:extLst>
              <a:ext uri="{FF2B5EF4-FFF2-40B4-BE49-F238E27FC236}">
                <a16:creationId xmlns:a16="http://schemas.microsoft.com/office/drawing/2014/main" id="{85E4DF9D-1E17-4B86-841A-7CBECB6A6075}"/>
              </a:ext>
            </a:extLst>
          </p:cNvPr>
          <p:cNvSpPr txBox="1"/>
          <p:nvPr/>
        </p:nvSpPr>
        <p:spPr>
          <a:xfrm>
            <a:off x="5745471" y="2647176"/>
            <a:ext cx="1147764" cy="369332"/>
          </a:xfrm>
          <a:prstGeom prst="rect">
            <a:avLst/>
          </a:prstGeom>
          <a:noFill/>
        </p:spPr>
        <p:txBody>
          <a:bodyPr wrap="square" rtlCol="0">
            <a:spAutoFit/>
          </a:bodyPr>
          <a:lstStyle/>
          <a:p>
            <a:r>
              <a:rPr lang="en-US" altLang="zh-TW" dirty="0"/>
              <a:t>Stage n</a:t>
            </a:r>
            <a:endParaRPr lang="zh-TW" altLang="en-US" dirty="0"/>
          </a:p>
        </p:txBody>
      </p:sp>
      <p:cxnSp>
        <p:nvCxnSpPr>
          <p:cNvPr id="30" name="直線單箭頭接點 29">
            <a:extLst>
              <a:ext uri="{FF2B5EF4-FFF2-40B4-BE49-F238E27FC236}">
                <a16:creationId xmlns:a16="http://schemas.microsoft.com/office/drawing/2014/main" id="{C332227F-8C57-4459-8B0F-274A88BA8342}"/>
              </a:ext>
            </a:extLst>
          </p:cNvPr>
          <p:cNvCxnSpPr/>
          <p:nvPr/>
        </p:nvCxnSpPr>
        <p:spPr>
          <a:xfrm>
            <a:off x="6996342" y="3229507"/>
            <a:ext cx="8953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A6A4324D-78E0-469C-8D09-AD631B1AD253}"/>
              </a:ext>
            </a:extLst>
          </p:cNvPr>
          <p:cNvSpPr txBox="1"/>
          <p:nvPr/>
        </p:nvSpPr>
        <p:spPr>
          <a:xfrm>
            <a:off x="6886804" y="2880894"/>
            <a:ext cx="1147764" cy="369332"/>
          </a:xfrm>
          <a:prstGeom prst="rect">
            <a:avLst/>
          </a:prstGeom>
          <a:noFill/>
        </p:spPr>
        <p:txBody>
          <a:bodyPr wrap="square" rtlCol="0">
            <a:spAutoFit/>
          </a:bodyPr>
          <a:lstStyle/>
          <a:p>
            <a:r>
              <a:rPr lang="en-US" altLang="zh-TW" dirty="0"/>
              <a:t>Action n</a:t>
            </a:r>
            <a:endParaRPr lang="zh-TW" altLang="en-US" dirty="0"/>
          </a:p>
        </p:txBody>
      </p: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EACF3B11-A2A9-47B4-A736-3981AADCC715}"/>
                  </a:ext>
                </a:extLst>
              </p:cNvPr>
              <p:cNvSpPr txBox="1"/>
              <p:nvPr/>
            </p:nvSpPr>
            <p:spPr>
              <a:xfrm>
                <a:off x="8001230" y="3044962"/>
                <a:ext cx="1392314" cy="369332"/>
              </a:xfrm>
              <a:prstGeom prst="rect">
                <a:avLst/>
              </a:prstGeom>
              <a:solidFill>
                <a:srgbClr val="D6F4FE"/>
              </a:solidFill>
              <a:ln>
                <a:solidFill>
                  <a:srgbClr val="0E7DE2"/>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𝑟𝑒𝑤𝑎𝑟𝑑</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+1</m:t>
                          </m:r>
                        </m:sub>
                      </m:sSub>
                    </m:oMath>
                  </m:oMathPara>
                </a14:m>
                <a:endParaRPr lang="zh-TW" altLang="en-US" dirty="0"/>
              </a:p>
            </p:txBody>
          </p:sp>
        </mc:Choice>
        <mc:Fallback xmlns="">
          <p:sp>
            <p:nvSpPr>
              <p:cNvPr id="32" name="文字方塊 31">
                <a:extLst>
                  <a:ext uri="{FF2B5EF4-FFF2-40B4-BE49-F238E27FC236}">
                    <a16:creationId xmlns:a16="http://schemas.microsoft.com/office/drawing/2014/main" id="{EACF3B11-A2A9-47B4-A736-3981AADCC715}"/>
                  </a:ext>
                </a:extLst>
              </p:cNvPr>
              <p:cNvSpPr txBox="1">
                <a:spLocks noRot="1" noChangeAspect="1" noMove="1" noResize="1" noEditPoints="1" noAdjustHandles="1" noChangeArrowheads="1" noChangeShapeType="1" noTextEdit="1"/>
              </p:cNvSpPr>
              <p:nvPr/>
            </p:nvSpPr>
            <p:spPr>
              <a:xfrm>
                <a:off x="8001230" y="3044962"/>
                <a:ext cx="1392314" cy="369332"/>
              </a:xfrm>
              <a:prstGeom prst="rect">
                <a:avLst/>
              </a:prstGeom>
              <a:blipFill>
                <a:blip r:embed="rId6"/>
                <a:stretch>
                  <a:fillRect b="-1613"/>
                </a:stretch>
              </a:blipFill>
              <a:ln>
                <a:solidFill>
                  <a:srgbClr val="0E7DE2"/>
                </a:solidFill>
              </a:ln>
            </p:spPr>
            <p:txBody>
              <a:bodyPr/>
              <a:lstStyle/>
              <a:p>
                <a:r>
                  <a:rPr lang="zh-TW" altLang="en-US">
                    <a:noFill/>
                  </a:rPr>
                  <a:t> </a:t>
                </a:r>
              </a:p>
            </p:txBody>
          </p:sp>
        </mc:Fallback>
      </mc:AlternateContent>
      <p:sp>
        <p:nvSpPr>
          <p:cNvPr id="33" name="文字方塊 32">
            <a:extLst>
              <a:ext uri="{FF2B5EF4-FFF2-40B4-BE49-F238E27FC236}">
                <a16:creationId xmlns:a16="http://schemas.microsoft.com/office/drawing/2014/main" id="{64B2917F-8C2A-47D7-9DF7-5B0A110D7684}"/>
              </a:ext>
            </a:extLst>
          </p:cNvPr>
          <p:cNvSpPr txBox="1"/>
          <p:nvPr/>
        </p:nvSpPr>
        <p:spPr>
          <a:xfrm>
            <a:off x="8001230" y="2654916"/>
            <a:ext cx="1392314" cy="369332"/>
          </a:xfrm>
          <a:prstGeom prst="rect">
            <a:avLst/>
          </a:prstGeom>
          <a:noFill/>
        </p:spPr>
        <p:txBody>
          <a:bodyPr wrap="square" rtlCol="0">
            <a:spAutoFit/>
          </a:bodyPr>
          <a:lstStyle/>
          <a:p>
            <a:r>
              <a:rPr lang="en-US" altLang="zh-TW" dirty="0"/>
              <a:t>Stage n+1</a:t>
            </a:r>
            <a:endParaRPr lang="zh-TW" altLang="en-US" dirty="0"/>
          </a:p>
        </p:txBody>
      </p:sp>
      <p:cxnSp>
        <p:nvCxnSpPr>
          <p:cNvPr id="40" name="直線接點 39">
            <a:extLst>
              <a:ext uri="{FF2B5EF4-FFF2-40B4-BE49-F238E27FC236}">
                <a16:creationId xmlns:a16="http://schemas.microsoft.com/office/drawing/2014/main" id="{0DD676BB-397D-41BE-90C9-414BBE99CAEE}"/>
              </a:ext>
            </a:extLst>
          </p:cNvPr>
          <p:cNvCxnSpPr>
            <a:cxnSpLocks/>
          </p:cNvCxnSpPr>
          <p:nvPr/>
        </p:nvCxnSpPr>
        <p:spPr>
          <a:xfrm>
            <a:off x="9393544" y="2185569"/>
            <a:ext cx="0" cy="1220985"/>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41" name="文字方塊 40">
            <a:extLst>
              <a:ext uri="{FF2B5EF4-FFF2-40B4-BE49-F238E27FC236}">
                <a16:creationId xmlns:a16="http://schemas.microsoft.com/office/drawing/2014/main" id="{0CB85AC7-7986-43C3-8C35-677874C2BAD1}"/>
              </a:ext>
            </a:extLst>
          </p:cNvPr>
          <p:cNvSpPr txBox="1"/>
          <p:nvPr/>
        </p:nvSpPr>
        <p:spPr>
          <a:xfrm>
            <a:off x="8845856" y="1877352"/>
            <a:ext cx="1392299" cy="369332"/>
          </a:xfrm>
          <a:prstGeom prst="rect">
            <a:avLst/>
          </a:prstGeom>
          <a:noFill/>
        </p:spPr>
        <p:txBody>
          <a:bodyPr wrap="square" rtlCol="0">
            <a:spAutoFit/>
          </a:bodyPr>
          <a:lstStyle/>
          <a:p>
            <a:r>
              <a:rPr lang="en-US" altLang="zh-TW" dirty="0">
                <a:solidFill>
                  <a:srgbClr val="00B050"/>
                </a:solidFill>
              </a:rPr>
              <a:t>terminate</a:t>
            </a:r>
            <a:endParaRPr lang="zh-TW" altLang="en-US" dirty="0">
              <a:solidFill>
                <a:srgbClr val="00B050"/>
              </a:solidFill>
            </a:endParaRPr>
          </a:p>
        </p:txBody>
      </p:sp>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ACAF1739-5690-4235-AE58-B91118842D28}"/>
                  </a:ext>
                </a:extLst>
              </p:cNvPr>
              <p:cNvSpPr/>
              <p:nvPr/>
            </p:nvSpPr>
            <p:spPr>
              <a:xfrm>
                <a:off x="1316797" y="3774696"/>
                <a:ext cx="9976435" cy="461665"/>
              </a:xfrm>
              <a:prstGeom prst="rect">
                <a:avLst/>
              </a:prstGeom>
            </p:spPr>
            <p:txBody>
              <a:bodyPr wrap="square">
                <a:spAutoFit/>
              </a:bodyPr>
              <a:lstStyle/>
              <a:p>
                <a:pPr marL="342900" indent="-342900" defTabSz="457200">
                  <a:spcBef>
                    <a:spcPts val="1000"/>
                  </a:spcBef>
                  <a:buClr>
                    <a:schemeClr val="tx1"/>
                  </a:buClr>
                  <a:buSzPct val="80000"/>
                  <a:buFont typeface="Wingdings" panose="05000000000000000000" pitchFamily="2" charset="2"/>
                  <a:buChar char="u"/>
                </a:pPr>
                <a:r>
                  <a:rPr lang="en-US" altLang="zh-TW" sz="2400" dirty="0"/>
                  <a:t>Terminate when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𝑄𝑣𝑎𝑙𝑢𝑒</m:t>
                        </m:r>
                      </m:e>
                      <m:sub>
                        <m:r>
                          <a:rPr lang="en-US" altLang="zh-TW" sz="2400" b="0" i="1" smtClean="0">
                            <a:latin typeface="Cambria Math" panose="02040503050406030204" pitchFamily="18" charset="0"/>
                          </a:rPr>
                          <m:t>𝑘</m:t>
                        </m:r>
                      </m:sub>
                    </m:sSub>
                  </m:oMath>
                </a14:m>
                <a:r>
                  <a:rPr lang="en-US" altLang="zh-TW" sz="2400" dirty="0"/>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𝑄𝑣𝑎𝑙𝑢𝑒</m:t>
                        </m:r>
                      </m:e>
                      <m:sub>
                        <m:r>
                          <a:rPr lang="en-US" altLang="zh-TW" sz="2400" i="1">
                            <a:latin typeface="Cambria Math" panose="02040503050406030204" pitchFamily="18" charset="0"/>
                          </a:rPr>
                          <m:t>𝑘</m:t>
                        </m:r>
                        <m:r>
                          <a:rPr lang="en-US" altLang="zh-TW" sz="2400" b="0" i="1" smtClean="0">
                            <a:latin typeface="Cambria Math" panose="02040503050406030204" pitchFamily="18" charset="0"/>
                          </a:rPr>
                          <m:t>+1</m:t>
                        </m:r>
                      </m:sub>
                    </m:sSub>
                  </m:oMath>
                </a14:m>
                <a:r>
                  <a:rPr lang="en-US" altLang="zh-TW" sz="2400" dirty="0"/>
                  <a:t> </a:t>
                </a:r>
              </a:p>
            </p:txBody>
          </p:sp>
        </mc:Choice>
        <mc:Fallback xmlns="">
          <p:sp>
            <p:nvSpPr>
              <p:cNvPr id="45" name="矩形 44">
                <a:extLst>
                  <a:ext uri="{FF2B5EF4-FFF2-40B4-BE49-F238E27FC236}">
                    <a16:creationId xmlns:a16="http://schemas.microsoft.com/office/drawing/2014/main" id="{ACAF1739-5690-4235-AE58-B91118842D28}"/>
                  </a:ext>
                </a:extLst>
              </p:cNvPr>
              <p:cNvSpPr>
                <a:spLocks noRot="1" noChangeAspect="1" noMove="1" noResize="1" noEditPoints="1" noAdjustHandles="1" noChangeArrowheads="1" noChangeShapeType="1" noTextEdit="1"/>
              </p:cNvSpPr>
              <p:nvPr/>
            </p:nvSpPr>
            <p:spPr>
              <a:xfrm>
                <a:off x="1316797" y="3774696"/>
                <a:ext cx="9976435" cy="461665"/>
              </a:xfrm>
              <a:prstGeom prst="rect">
                <a:avLst/>
              </a:prstGeom>
              <a:blipFill>
                <a:blip r:embed="rId7"/>
                <a:stretch>
                  <a:fillRect l="-428" t="-10526" b="-28947"/>
                </a:stretch>
              </a:blipFill>
            </p:spPr>
            <p:txBody>
              <a:bodyPr/>
              <a:lstStyle/>
              <a:p>
                <a:r>
                  <a:rPr lang="zh-TW" altLang="en-US">
                    <a:noFill/>
                  </a:rPr>
                  <a:t> </a:t>
                </a:r>
              </a:p>
            </p:txBody>
          </p:sp>
        </mc:Fallback>
      </mc:AlternateContent>
      <p:sp>
        <p:nvSpPr>
          <p:cNvPr id="49" name="矩形 48">
            <a:extLst>
              <a:ext uri="{FF2B5EF4-FFF2-40B4-BE49-F238E27FC236}">
                <a16:creationId xmlns:a16="http://schemas.microsoft.com/office/drawing/2014/main" id="{0826BBC7-03AF-414E-8A3A-E1A0CA2989AC}"/>
              </a:ext>
            </a:extLst>
          </p:cNvPr>
          <p:cNvSpPr/>
          <p:nvPr/>
        </p:nvSpPr>
        <p:spPr>
          <a:xfrm>
            <a:off x="1316797" y="4693048"/>
            <a:ext cx="2055371"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u"/>
            </a:pPr>
            <a:r>
              <a:rPr lang="en-US" altLang="zh-TW" sz="2000" dirty="0"/>
              <a:t>Q-update :  </a:t>
            </a:r>
            <a:endParaRPr lang="zh-TW" altLang="en-US" sz="2000" dirty="0"/>
          </a:p>
        </p:txBody>
      </p:sp>
      <p:pic>
        <p:nvPicPr>
          <p:cNvPr id="62" name="圖片 61">
            <a:extLst>
              <a:ext uri="{FF2B5EF4-FFF2-40B4-BE49-F238E27FC236}">
                <a16:creationId xmlns:a16="http://schemas.microsoft.com/office/drawing/2014/main" id="{02DC2D4C-3BB5-4521-A508-F8AC28B9A195}"/>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Effect>
                      <a14:saturation sat="400000"/>
                    </a14:imgEffect>
                    <a14:imgEffect>
                      <a14:brightnessContrast contrast="40000"/>
                    </a14:imgEffect>
                  </a14:imgLayer>
                </a14:imgProps>
              </a:ext>
            </a:extLst>
          </a:blip>
          <a:srcRect t="1" b="6392"/>
          <a:stretch/>
        </p:blipFill>
        <p:spPr>
          <a:xfrm>
            <a:off x="2201706" y="5165399"/>
            <a:ext cx="4794636" cy="352180"/>
          </a:xfrm>
          <a:prstGeom prst="rect">
            <a:avLst/>
          </a:prstGeom>
        </p:spPr>
      </p:pic>
      <p:pic>
        <p:nvPicPr>
          <p:cNvPr id="63" name="圖片 62">
            <a:extLst>
              <a:ext uri="{FF2B5EF4-FFF2-40B4-BE49-F238E27FC236}">
                <a16:creationId xmlns:a16="http://schemas.microsoft.com/office/drawing/2014/main" id="{FD4FBBD7-90E1-4CAF-BD09-8E8F80335C43}"/>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2223603" y="6149863"/>
            <a:ext cx="4351515" cy="385989"/>
          </a:xfrm>
          <a:prstGeom prst="rect">
            <a:avLst/>
          </a:prstGeom>
        </p:spPr>
      </p:pic>
      <p:sp>
        <p:nvSpPr>
          <p:cNvPr id="64" name="矩形 63">
            <a:extLst>
              <a:ext uri="{FF2B5EF4-FFF2-40B4-BE49-F238E27FC236}">
                <a16:creationId xmlns:a16="http://schemas.microsoft.com/office/drawing/2014/main" id="{287D4122-C608-424E-A5DC-BD6CB5935005}"/>
              </a:ext>
            </a:extLst>
          </p:cNvPr>
          <p:cNvSpPr/>
          <p:nvPr/>
        </p:nvSpPr>
        <p:spPr>
          <a:xfrm>
            <a:off x="1311634" y="5730846"/>
            <a:ext cx="1231427"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u"/>
            </a:pPr>
            <a:r>
              <a:rPr lang="en-US" altLang="zh-TW" sz="2000" dirty="0"/>
              <a:t>loss :  </a:t>
            </a:r>
            <a:endParaRPr lang="zh-TW" altLang="en-US" sz="2000" dirty="0"/>
          </a:p>
        </p:txBody>
      </p:sp>
      <p:sp>
        <p:nvSpPr>
          <p:cNvPr id="65" name="矩形 64">
            <a:extLst>
              <a:ext uri="{FF2B5EF4-FFF2-40B4-BE49-F238E27FC236}">
                <a16:creationId xmlns:a16="http://schemas.microsoft.com/office/drawing/2014/main" id="{BBB687B5-1009-4D0A-A7A7-42DF35037D79}"/>
              </a:ext>
            </a:extLst>
          </p:cNvPr>
          <p:cNvSpPr/>
          <p:nvPr/>
        </p:nvSpPr>
        <p:spPr>
          <a:xfrm>
            <a:off x="4857750" y="5093158"/>
            <a:ext cx="1173470" cy="449125"/>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a:extLst>
              <a:ext uri="{FF2B5EF4-FFF2-40B4-BE49-F238E27FC236}">
                <a16:creationId xmlns:a16="http://schemas.microsoft.com/office/drawing/2014/main" id="{C3AA9A3F-982C-43FA-9A8F-0B4417A12423}"/>
              </a:ext>
            </a:extLst>
          </p:cNvPr>
          <p:cNvSpPr txBox="1"/>
          <p:nvPr/>
        </p:nvSpPr>
        <p:spPr>
          <a:xfrm>
            <a:off x="4612588" y="4730067"/>
            <a:ext cx="3070148" cy="369332"/>
          </a:xfrm>
          <a:prstGeom prst="rect">
            <a:avLst/>
          </a:prstGeom>
          <a:noFill/>
        </p:spPr>
        <p:txBody>
          <a:bodyPr wrap="square" rtlCol="0">
            <a:spAutoFit/>
          </a:bodyPr>
          <a:lstStyle/>
          <a:p>
            <a:r>
              <a:rPr lang="en-US" altLang="zh-TW" b="1" dirty="0">
                <a:solidFill>
                  <a:schemeClr val="accent2"/>
                </a:solidFill>
              </a:rPr>
              <a:t>Best reward of Next state</a:t>
            </a:r>
            <a:endParaRPr lang="zh-TW" altLang="en-US" b="1" dirty="0">
              <a:solidFill>
                <a:schemeClr val="accent2"/>
              </a:solidFill>
            </a:endParaRPr>
          </a:p>
        </p:txBody>
      </p:sp>
      <p:sp>
        <p:nvSpPr>
          <p:cNvPr id="67" name="矩形 66">
            <a:extLst>
              <a:ext uri="{FF2B5EF4-FFF2-40B4-BE49-F238E27FC236}">
                <a16:creationId xmlns:a16="http://schemas.microsoft.com/office/drawing/2014/main" id="{EF55D54A-90FD-405A-8BAE-997662A18114}"/>
              </a:ext>
            </a:extLst>
          </p:cNvPr>
          <p:cNvSpPr/>
          <p:nvPr/>
        </p:nvSpPr>
        <p:spPr>
          <a:xfrm>
            <a:off x="3254375" y="6149862"/>
            <a:ext cx="1934845" cy="385989"/>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 name="文字方塊 67">
            <a:extLst>
              <a:ext uri="{FF2B5EF4-FFF2-40B4-BE49-F238E27FC236}">
                <a16:creationId xmlns:a16="http://schemas.microsoft.com/office/drawing/2014/main" id="{2B7CAC77-7C6C-44FD-9B24-33B59F1A794E}"/>
              </a:ext>
            </a:extLst>
          </p:cNvPr>
          <p:cNvSpPr txBox="1"/>
          <p:nvPr/>
        </p:nvSpPr>
        <p:spPr>
          <a:xfrm>
            <a:off x="3176100" y="5788507"/>
            <a:ext cx="3070148" cy="369332"/>
          </a:xfrm>
          <a:prstGeom prst="rect">
            <a:avLst/>
          </a:prstGeom>
          <a:noFill/>
        </p:spPr>
        <p:txBody>
          <a:bodyPr wrap="square" rtlCol="0">
            <a:spAutoFit/>
          </a:bodyPr>
          <a:lstStyle/>
          <a:p>
            <a:r>
              <a:rPr lang="en-US" altLang="zh-TW" b="1" dirty="0">
                <a:solidFill>
                  <a:schemeClr val="accent2"/>
                </a:solidFill>
              </a:rPr>
              <a:t>Total reward of next state</a:t>
            </a:r>
            <a:endParaRPr lang="zh-TW" altLang="en-US" b="1" dirty="0">
              <a:solidFill>
                <a:schemeClr val="accent2"/>
              </a:solidFill>
            </a:endParaRPr>
          </a:p>
        </p:txBody>
      </p:sp>
      <p:sp>
        <p:nvSpPr>
          <p:cNvPr id="69" name="矩形 68">
            <a:extLst>
              <a:ext uri="{FF2B5EF4-FFF2-40B4-BE49-F238E27FC236}">
                <a16:creationId xmlns:a16="http://schemas.microsoft.com/office/drawing/2014/main" id="{76952C58-E80A-4F1D-A99C-FB3C7158B3EB}"/>
              </a:ext>
            </a:extLst>
          </p:cNvPr>
          <p:cNvSpPr/>
          <p:nvPr/>
        </p:nvSpPr>
        <p:spPr>
          <a:xfrm>
            <a:off x="5443262" y="6133997"/>
            <a:ext cx="881262" cy="385989"/>
          </a:xfrm>
          <a:prstGeom prst="rect">
            <a:avLst/>
          </a:prstGeom>
          <a:noFill/>
          <a:ln>
            <a:solidFill>
              <a:srgbClr val="A9EC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0" name="文字方塊 69">
            <a:extLst>
              <a:ext uri="{FF2B5EF4-FFF2-40B4-BE49-F238E27FC236}">
                <a16:creationId xmlns:a16="http://schemas.microsoft.com/office/drawing/2014/main" id="{F905848E-B734-472B-BE4B-82E6D4B6A3DB}"/>
              </a:ext>
            </a:extLst>
          </p:cNvPr>
          <p:cNvSpPr txBox="1"/>
          <p:nvPr/>
        </p:nvSpPr>
        <p:spPr>
          <a:xfrm>
            <a:off x="5383740" y="6496144"/>
            <a:ext cx="3760259" cy="369332"/>
          </a:xfrm>
          <a:prstGeom prst="rect">
            <a:avLst/>
          </a:prstGeom>
          <a:noFill/>
        </p:spPr>
        <p:txBody>
          <a:bodyPr wrap="square" rtlCol="0">
            <a:spAutoFit/>
          </a:bodyPr>
          <a:lstStyle/>
          <a:p>
            <a:r>
              <a:rPr lang="en-US" altLang="zh-TW" b="1" dirty="0">
                <a:solidFill>
                  <a:srgbClr val="00B0F0"/>
                </a:solidFill>
              </a:rPr>
              <a:t>Total reward of current stage</a:t>
            </a:r>
            <a:endParaRPr lang="zh-TW" altLang="en-US" b="1" dirty="0">
              <a:solidFill>
                <a:srgbClr val="00B0F0"/>
              </a:solidFill>
            </a:endParaRPr>
          </a:p>
        </p:txBody>
      </p:sp>
      <p:sp>
        <p:nvSpPr>
          <p:cNvPr id="71" name="投影片編號版面配置區 3">
            <a:extLst>
              <a:ext uri="{FF2B5EF4-FFF2-40B4-BE49-F238E27FC236}">
                <a16:creationId xmlns:a16="http://schemas.microsoft.com/office/drawing/2014/main" id="{6E00A981-A284-4BC0-BADC-4267BBD31E1E}"/>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7663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p:cTn id="88" dur="1000" fill="hold"/>
                                        <p:tgtEl>
                                          <p:spTgt spid="41"/>
                                        </p:tgtEl>
                                        <p:attrNameLst>
                                          <p:attrName>ppt_w</p:attrName>
                                        </p:attrNameLst>
                                      </p:cBhvr>
                                      <p:tavLst>
                                        <p:tav tm="0">
                                          <p:val>
                                            <p:fltVal val="0"/>
                                          </p:val>
                                        </p:tav>
                                        <p:tav tm="100000">
                                          <p:val>
                                            <p:strVal val="#ppt_w"/>
                                          </p:val>
                                        </p:tav>
                                      </p:tavLst>
                                    </p:anim>
                                    <p:anim calcmode="lin" valueType="num">
                                      <p:cBhvr>
                                        <p:cTn id="89" dur="1000" fill="hold"/>
                                        <p:tgtEl>
                                          <p:spTgt spid="41"/>
                                        </p:tgtEl>
                                        <p:attrNameLst>
                                          <p:attrName>ppt_h</p:attrName>
                                        </p:attrNameLst>
                                      </p:cBhvr>
                                      <p:tavLst>
                                        <p:tav tm="0">
                                          <p:val>
                                            <p:fltVal val="0"/>
                                          </p:val>
                                        </p:tav>
                                        <p:tav tm="100000">
                                          <p:val>
                                            <p:strVal val="#ppt_h"/>
                                          </p:val>
                                        </p:tav>
                                      </p:tavLst>
                                    </p:anim>
                                    <p:anim calcmode="lin" valueType="num">
                                      <p:cBhvr>
                                        <p:cTn id="90" dur="1000" fill="hold"/>
                                        <p:tgtEl>
                                          <p:spTgt spid="41"/>
                                        </p:tgtEl>
                                        <p:attrNameLst>
                                          <p:attrName>style.rotation</p:attrName>
                                        </p:attrNameLst>
                                      </p:cBhvr>
                                      <p:tavLst>
                                        <p:tav tm="0">
                                          <p:val>
                                            <p:fltVal val="90"/>
                                          </p:val>
                                        </p:tav>
                                        <p:tav tm="100000">
                                          <p:val>
                                            <p:fltVal val="0"/>
                                          </p:val>
                                        </p:tav>
                                      </p:tavLst>
                                    </p:anim>
                                    <p:animEffect transition="in" filter="fade">
                                      <p:cBhvr>
                                        <p:cTn id="91" dur="10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1000"/>
                                        <p:tgtEl>
                                          <p:spTgt spid="45"/>
                                        </p:tgtEl>
                                      </p:cBhvr>
                                    </p:animEffect>
                                    <p:anim calcmode="lin" valueType="num">
                                      <p:cBhvr>
                                        <p:cTn id="97" dur="1000" fill="hold"/>
                                        <p:tgtEl>
                                          <p:spTgt spid="45"/>
                                        </p:tgtEl>
                                        <p:attrNameLst>
                                          <p:attrName>ppt_x</p:attrName>
                                        </p:attrNameLst>
                                      </p:cBhvr>
                                      <p:tavLst>
                                        <p:tav tm="0">
                                          <p:val>
                                            <p:strVal val="#ppt_x"/>
                                          </p:val>
                                        </p:tav>
                                        <p:tav tm="100000">
                                          <p:val>
                                            <p:strVal val="#ppt_x"/>
                                          </p:val>
                                        </p:tav>
                                      </p:tavLst>
                                    </p:anim>
                                    <p:anim calcmode="lin" valueType="num">
                                      <p:cBhvr>
                                        <p:cTn id="9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1000"/>
                                        <p:tgtEl>
                                          <p:spTgt spid="49"/>
                                        </p:tgtEl>
                                      </p:cBhvr>
                                    </p:animEffect>
                                    <p:anim calcmode="lin" valueType="num">
                                      <p:cBhvr>
                                        <p:cTn id="104" dur="1000" fill="hold"/>
                                        <p:tgtEl>
                                          <p:spTgt spid="49"/>
                                        </p:tgtEl>
                                        <p:attrNameLst>
                                          <p:attrName>ppt_x</p:attrName>
                                        </p:attrNameLst>
                                      </p:cBhvr>
                                      <p:tavLst>
                                        <p:tav tm="0">
                                          <p:val>
                                            <p:strVal val="#ppt_x"/>
                                          </p:val>
                                        </p:tav>
                                        <p:tav tm="100000">
                                          <p:val>
                                            <p:strVal val="#ppt_x"/>
                                          </p:val>
                                        </p:tav>
                                      </p:tavLst>
                                    </p:anim>
                                    <p:anim calcmode="lin" valueType="num">
                                      <p:cBhvr>
                                        <p:cTn id="105" dur="1000" fill="hold"/>
                                        <p:tgtEl>
                                          <p:spTgt spid="49"/>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2" presetClass="entr" presetSubtype="0" fill="hold" nodeType="after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fade">
                                      <p:cBhvr>
                                        <p:cTn id="109" dur="1000"/>
                                        <p:tgtEl>
                                          <p:spTgt spid="62"/>
                                        </p:tgtEl>
                                      </p:cBhvr>
                                    </p:animEffect>
                                    <p:anim calcmode="lin" valueType="num">
                                      <p:cBhvr>
                                        <p:cTn id="110" dur="1000" fill="hold"/>
                                        <p:tgtEl>
                                          <p:spTgt spid="62"/>
                                        </p:tgtEl>
                                        <p:attrNameLst>
                                          <p:attrName>ppt_x</p:attrName>
                                        </p:attrNameLst>
                                      </p:cBhvr>
                                      <p:tavLst>
                                        <p:tav tm="0">
                                          <p:val>
                                            <p:strVal val="#ppt_x"/>
                                          </p:val>
                                        </p:tav>
                                        <p:tav tm="100000">
                                          <p:val>
                                            <p:strVal val="#ppt_x"/>
                                          </p:val>
                                        </p:tav>
                                      </p:tavLst>
                                    </p:anim>
                                    <p:anim calcmode="lin" valueType="num">
                                      <p:cBhvr>
                                        <p:cTn id="11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1" presetClass="entr" presetSubtype="1" fill="hold" grpId="0" nodeType="click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wheel(1)">
                                      <p:cBhvr>
                                        <p:cTn id="116" dur="2000"/>
                                        <p:tgtEl>
                                          <p:spTgt spid="65"/>
                                        </p:tgtEl>
                                      </p:cBhvr>
                                    </p:animEffect>
                                  </p:childTnLst>
                                </p:cTn>
                              </p:par>
                            </p:childTnLst>
                          </p:cTn>
                        </p:par>
                        <p:par>
                          <p:cTn id="117" fill="hold">
                            <p:stCondLst>
                              <p:cond delay="2000"/>
                            </p:stCondLst>
                            <p:childTnLst>
                              <p:par>
                                <p:cTn id="118" presetID="22" presetClass="entr" presetSubtype="4"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wipe(down)">
                                      <p:cBhvr>
                                        <p:cTn id="120" dur="500"/>
                                        <p:tgtEl>
                                          <p:spTgt spid="66"/>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1000"/>
                            </p:stCondLst>
                            <p:childTnLst>
                              <p:par>
                                <p:cTn id="129" presetID="42" presetClass="entr" presetSubtype="0" fill="hold"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1000"/>
                                        <p:tgtEl>
                                          <p:spTgt spid="63"/>
                                        </p:tgtEl>
                                      </p:cBhvr>
                                    </p:animEffect>
                                    <p:anim calcmode="lin" valueType="num">
                                      <p:cBhvr>
                                        <p:cTn id="132" dur="1000" fill="hold"/>
                                        <p:tgtEl>
                                          <p:spTgt spid="63"/>
                                        </p:tgtEl>
                                        <p:attrNameLst>
                                          <p:attrName>ppt_x</p:attrName>
                                        </p:attrNameLst>
                                      </p:cBhvr>
                                      <p:tavLst>
                                        <p:tav tm="0">
                                          <p:val>
                                            <p:strVal val="#ppt_x"/>
                                          </p:val>
                                        </p:tav>
                                        <p:tav tm="100000">
                                          <p:val>
                                            <p:strVal val="#ppt_x"/>
                                          </p:val>
                                        </p:tav>
                                      </p:tavLst>
                                    </p:anim>
                                    <p:anim calcmode="lin" valueType="num">
                                      <p:cBhvr>
                                        <p:cTn id="13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1" presetClass="entr" presetSubtype="1" fill="hold" grpId="0" nodeType="click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heel(1)">
                                      <p:cBhvr>
                                        <p:cTn id="138" dur="2000"/>
                                        <p:tgtEl>
                                          <p:spTgt spid="67"/>
                                        </p:tgtEl>
                                      </p:cBhvr>
                                    </p:animEffect>
                                  </p:childTnLst>
                                </p:cTn>
                              </p:par>
                            </p:childTnLst>
                          </p:cTn>
                        </p:par>
                        <p:par>
                          <p:cTn id="139" fill="hold">
                            <p:stCondLst>
                              <p:cond delay="2000"/>
                            </p:stCondLst>
                            <p:childTnLst>
                              <p:par>
                                <p:cTn id="140" presetID="22" presetClass="entr" presetSubtype="4" fill="hold" grpId="0" nodeType="afterEffect">
                                  <p:stCondLst>
                                    <p:cond delay="0"/>
                                  </p:stCondLst>
                                  <p:childTnLst>
                                    <p:set>
                                      <p:cBhvr>
                                        <p:cTn id="141" dur="1" fill="hold">
                                          <p:stCondLst>
                                            <p:cond delay="0"/>
                                          </p:stCondLst>
                                        </p:cTn>
                                        <p:tgtEl>
                                          <p:spTgt spid="68"/>
                                        </p:tgtEl>
                                        <p:attrNameLst>
                                          <p:attrName>style.visibility</p:attrName>
                                        </p:attrNameLst>
                                      </p:cBhvr>
                                      <p:to>
                                        <p:strVal val="visible"/>
                                      </p:to>
                                    </p:set>
                                    <p:animEffect transition="in" filter="wipe(down)">
                                      <p:cBhvr>
                                        <p:cTn id="142" dur="500"/>
                                        <p:tgtEl>
                                          <p:spTgt spid="68"/>
                                        </p:tgtEl>
                                      </p:cBhvr>
                                    </p:animEffect>
                                  </p:childTnLst>
                                </p:cTn>
                              </p:par>
                            </p:childTnLst>
                          </p:cTn>
                        </p:par>
                      </p:childTnLst>
                    </p:cTn>
                  </p:par>
                  <p:par>
                    <p:cTn id="143" fill="hold">
                      <p:stCondLst>
                        <p:cond delay="indefinite"/>
                      </p:stCondLst>
                      <p:childTnLst>
                        <p:par>
                          <p:cTn id="144" fill="hold">
                            <p:stCondLst>
                              <p:cond delay="0"/>
                            </p:stCondLst>
                            <p:childTnLst>
                              <p:par>
                                <p:cTn id="145" presetID="21" presetClass="entr" presetSubtype="1" fill="hold" grpId="0" nodeType="click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wheel(1)">
                                      <p:cBhvr>
                                        <p:cTn id="147" dur="2000"/>
                                        <p:tgtEl>
                                          <p:spTgt spid="69"/>
                                        </p:tgtEl>
                                      </p:cBhvr>
                                    </p:animEffect>
                                  </p:childTnLst>
                                </p:cTn>
                              </p:par>
                            </p:childTnLst>
                          </p:cTn>
                        </p:par>
                        <p:par>
                          <p:cTn id="148" fill="hold">
                            <p:stCondLst>
                              <p:cond delay="2000"/>
                            </p:stCondLst>
                            <p:childTnLst>
                              <p:par>
                                <p:cTn id="149" presetID="22" presetClass="entr" presetSubtype="4" fill="hold" grpId="0" nodeType="after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wipe(down)">
                                      <p:cBhvr>
                                        <p:cTn id="15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2" grpId="0"/>
      <p:bldP spid="25" grpId="0" animBg="1"/>
      <p:bldP spid="26" grpId="0"/>
      <p:bldP spid="27" grpId="0"/>
      <p:bldP spid="28" grpId="0" animBg="1"/>
      <p:bldP spid="29" grpId="0"/>
      <p:bldP spid="31" grpId="0"/>
      <p:bldP spid="32" grpId="0" animBg="1"/>
      <p:bldP spid="33" grpId="0"/>
      <p:bldP spid="41" grpId="0"/>
      <p:bldP spid="45" grpId="0"/>
      <p:bldP spid="49" grpId="0"/>
      <p:bldP spid="64" grpId="0"/>
      <p:bldP spid="65" grpId="0" animBg="1"/>
      <p:bldP spid="66" grpId="0"/>
      <p:bldP spid="67" grpId="0" animBg="1"/>
      <p:bldP spid="68" grpId="0"/>
      <p:bldP spid="69"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6" name="文字方塊 5">
            <a:extLst>
              <a:ext uri="{FF2B5EF4-FFF2-40B4-BE49-F238E27FC236}">
                <a16:creationId xmlns:a16="http://schemas.microsoft.com/office/drawing/2014/main" id="{87B95680-9C3E-4E3D-B3A6-998514A7C4C2}"/>
              </a:ext>
            </a:extLst>
          </p:cNvPr>
          <p:cNvSpPr txBox="1"/>
          <p:nvPr/>
        </p:nvSpPr>
        <p:spPr>
          <a:xfrm>
            <a:off x="3945278" y="1189698"/>
            <a:ext cx="5259681" cy="461665"/>
          </a:xfrm>
          <a:prstGeom prst="rect">
            <a:avLst/>
          </a:prstGeom>
          <a:noFill/>
        </p:spPr>
        <p:txBody>
          <a:bodyPr wrap="square" rtlCol="0">
            <a:spAutoFit/>
          </a:bodyPr>
          <a:lstStyle/>
          <a:p>
            <a:r>
              <a:rPr lang="en-US" altLang="zh-TW" sz="2400" b="1" dirty="0">
                <a:solidFill>
                  <a:srgbClr val="00B050"/>
                </a:solidFill>
              </a:rPr>
              <a:t>Deep Q Network</a:t>
            </a:r>
            <a:endParaRPr lang="zh-TW" altLang="en-US" sz="2400" b="1" dirty="0">
              <a:solidFill>
                <a:srgbClr val="00B050"/>
              </a:solidFill>
            </a:endParaRPr>
          </a:p>
        </p:txBody>
      </p:sp>
      <p:sp>
        <p:nvSpPr>
          <p:cNvPr id="7" name="矩形 6">
            <a:extLst>
              <a:ext uri="{FF2B5EF4-FFF2-40B4-BE49-F238E27FC236}">
                <a16:creationId xmlns:a16="http://schemas.microsoft.com/office/drawing/2014/main" id="{B1FBF12D-F607-4D72-AD08-E59D0C286EAD}"/>
              </a:ext>
            </a:extLst>
          </p:cNvPr>
          <p:cNvSpPr/>
          <p:nvPr/>
        </p:nvSpPr>
        <p:spPr>
          <a:xfrm>
            <a:off x="6575118" y="1243385"/>
            <a:ext cx="1550424" cy="369332"/>
          </a:xfrm>
          <a:prstGeom prst="rect">
            <a:avLst/>
          </a:prstGeom>
        </p:spPr>
        <p:txBody>
          <a:bodyPr wrap="none">
            <a:spAutoFit/>
          </a:bodyPr>
          <a:lstStyle/>
          <a:p>
            <a:r>
              <a:rPr lang="en-US" altLang="zh-TW" dirty="0"/>
              <a:t>Preliminaries</a:t>
            </a:r>
            <a:endParaRPr lang="zh-TW" altLang="en-US" dirty="0"/>
          </a:p>
        </p:txBody>
      </p:sp>
      <p:pic>
        <p:nvPicPr>
          <p:cNvPr id="2" name="圖片 1">
            <a:extLst>
              <a:ext uri="{FF2B5EF4-FFF2-40B4-BE49-F238E27FC236}">
                <a16:creationId xmlns:a16="http://schemas.microsoft.com/office/drawing/2014/main" id="{F954E0AE-131B-42F7-83B3-2EDD68A8F82C}"/>
              </a:ext>
            </a:extLst>
          </p:cNvPr>
          <p:cNvPicPr>
            <a:picLocks noChangeAspect="1"/>
          </p:cNvPicPr>
          <p:nvPr/>
        </p:nvPicPr>
        <p:blipFill>
          <a:blip r:embed="rId3"/>
          <a:stretch>
            <a:fillRect/>
          </a:stretch>
        </p:blipFill>
        <p:spPr>
          <a:xfrm>
            <a:off x="2890007" y="2515764"/>
            <a:ext cx="2867489" cy="1027038"/>
          </a:xfrm>
          <a:prstGeom prst="rect">
            <a:avLst/>
          </a:prstGeom>
        </p:spPr>
      </p:pic>
      <p:sp>
        <p:nvSpPr>
          <p:cNvPr id="20" name="矩形 19">
            <a:extLst>
              <a:ext uri="{FF2B5EF4-FFF2-40B4-BE49-F238E27FC236}">
                <a16:creationId xmlns:a16="http://schemas.microsoft.com/office/drawing/2014/main" id="{EE5078B3-DAE3-4D23-9147-96886C586B1D}"/>
              </a:ext>
            </a:extLst>
          </p:cNvPr>
          <p:cNvSpPr/>
          <p:nvPr/>
        </p:nvSpPr>
        <p:spPr>
          <a:xfrm>
            <a:off x="1386535" y="2308451"/>
            <a:ext cx="1431802"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2000" dirty="0"/>
              <a:t>Goal :  </a:t>
            </a:r>
            <a:endParaRPr lang="zh-TW" altLang="en-US" sz="2000" dirty="0"/>
          </a:p>
        </p:txBody>
      </p:sp>
      <p:sp>
        <p:nvSpPr>
          <p:cNvPr id="21" name="矩形 20">
            <a:extLst>
              <a:ext uri="{FF2B5EF4-FFF2-40B4-BE49-F238E27FC236}">
                <a16:creationId xmlns:a16="http://schemas.microsoft.com/office/drawing/2014/main" id="{E35A49D1-FA44-4FE1-8895-DCA07B3A5061}"/>
              </a:ext>
            </a:extLst>
          </p:cNvPr>
          <p:cNvSpPr/>
          <p:nvPr/>
        </p:nvSpPr>
        <p:spPr>
          <a:xfrm>
            <a:off x="1386535" y="4987853"/>
            <a:ext cx="1231427"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2000" dirty="0"/>
              <a:t>loss :  </a:t>
            </a:r>
            <a:endParaRPr lang="zh-TW" altLang="en-US" sz="2000" dirty="0"/>
          </a:p>
        </p:txBody>
      </p:sp>
      <p:pic>
        <p:nvPicPr>
          <p:cNvPr id="8" name="圖片 7">
            <a:extLst>
              <a:ext uri="{FF2B5EF4-FFF2-40B4-BE49-F238E27FC236}">
                <a16:creationId xmlns:a16="http://schemas.microsoft.com/office/drawing/2014/main" id="{33DAF148-1E3C-4665-BD09-B41E96436346}"/>
              </a:ext>
            </a:extLst>
          </p:cNvPr>
          <p:cNvPicPr>
            <a:picLocks noChangeAspect="1"/>
          </p:cNvPicPr>
          <p:nvPr/>
        </p:nvPicPr>
        <p:blipFill>
          <a:blip r:embed="rId4"/>
          <a:stretch>
            <a:fillRect/>
          </a:stretch>
        </p:blipFill>
        <p:spPr>
          <a:xfrm>
            <a:off x="2209475" y="5616245"/>
            <a:ext cx="7764185" cy="586559"/>
          </a:xfrm>
          <a:prstGeom prst="rect">
            <a:avLst/>
          </a:prstGeom>
        </p:spPr>
      </p:pic>
      <p:sp>
        <p:nvSpPr>
          <p:cNvPr id="25" name="矩形 24">
            <a:extLst>
              <a:ext uri="{FF2B5EF4-FFF2-40B4-BE49-F238E27FC236}">
                <a16:creationId xmlns:a16="http://schemas.microsoft.com/office/drawing/2014/main" id="{DE432F8F-082E-4AF4-B7BA-F43AB9625AE2}"/>
              </a:ext>
            </a:extLst>
          </p:cNvPr>
          <p:cNvSpPr/>
          <p:nvPr/>
        </p:nvSpPr>
        <p:spPr>
          <a:xfrm>
            <a:off x="1386535" y="3541254"/>
            <a:ext cx="2055371"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2000" dirty="0"/>
              <a:t>Q-update :  </a:t>
            </a:r>
            <a:endParaRPr lang="zh-TW" altLang="en-US" sz="2000" dirty="0"/>
          </a:p>
        </p:txBody>
      </p:sp>
      <p:pic>
        <p:nvPicPr>
          <p:cNvPr id="12" name="圖片 11">
            <a:extLst>
              <a:ext uri="{FF2B5EF4-FFF2-40B4-BE49-F238E27FC236}">
                <a16:creationId xmlns:a16="http://schemas.microsoft.com/office/drawing/2014/main" id="{E39A9327-E184-49BE-A6E9-2C60135C376D}"/>
              </a:ext>
            </a:extLst>
          </p:cNvPr>
          <p:cNvPicPr>
            <a:picLocks noChangeAspect="1"/>
          </p:cNvPicPr>
          <p:nvPr/>
        </p:nvPicPr>
        <p:blipFill>
          <a:blip r:embed="rId5"/>
          <a:stretch>
            <a:fillRect/>
          </a:stretch>
        </p:blipFill>
        <p:spPr>
          <a:xfrm>
            <a:off x="2209475" y="4207460"/>
            <a:ext cx="7764185" cy="498195"/>
          </a:xfrm>
          <a:prstGeom prst="rect">
            <a:avLst/>
          </a:prstGeom>
        </p:spPr>
      </p:pic>
      <p:sp>
        <p:nvSpPr>
          <p:cNvPr id="26" name="文字方塊 25">
            <a:extLst>
              <a:ext uri="{FF2B5EF4-FFF2-40B4-BE49-F238E27FC236}">
                <a16:creationId xmlns:a16="http://schemas.microsoft.com/office/drawing/2014/main" id="{B41FC39B-B0BB-49A1-AE1A-B81D867597C2}"/>
              </a:ext>
            </a:extLst>
          </p:cNvPr>
          <p:cNvSpPr txBox="1"/>
          <p:nvPr/>
        </p:nvSpPr>
        <p:spPr>
          <a:xfrm>
            <a:off x="5829166" y="2782669"/>
            <a:ext cx="5690151" cy="646331"/>
          </a:xfrm>
          <a:prstGeom prst="rect">
            <a:avLst/>
          </a:prstGeom>
          <a:noFill/>
        </p:spPr>
        <p:txBody>
          <a:bodyPr wrap="square" rtlCol="0">
            <a:spAutoFit/>
          </a:bodyPr>
          <a:lstStyle/>
          <a:p>
            <a:r>
              <a:rPr lang="en-US" altLang="zh-TW" b="1" dirty="0">
                <a:solidFill>
                  <a:schemeClr val="accent2"/>
                </a:solidFill>
              </a:rPr>
              <a:t>learn a policy π(θ) parameterized by θ : maximize the accumulated discounted rewards.</a:t>
            </a:r>
            <a:endParaRPr lang="zh-TW" altLang="en-US" b="1" dirty="0">
              <a:solidFill>
                <a:schemeClr val="accent2"/>
              </a:solidFill>
            </a:endParaRPr>
          </a:p>
        </p:txBody>
      </p:sp>
      <p:sp>
        <p:nvSpPr>
          <p:cNvPr id="27" name="矩形 26">
            <a:extLst>
              <a:ext uri="{FF2B5EF4-FFF2-40B4-BE49-F238E27FC236}">
                <a16:creationId xmlns:a16="http://schemas.microsoft.com/office/drawing/2014/main" id="{741F6B1F-EFEC-4DE6-8DD8-5F6B8C8D4338}"/>
              </a:ext>
            </a:extLst>
          </p:cNvPr>
          <p:cNvSpPr/>
          <p:nvPr/>
        </p:nvSpPr>
        <p:spPr>
          <a:xfrm>
            <a:off x="3266343" y="4150932"/>
            <a:ext cx="214678" cy="449125"/>
          </a:xfrm>
          <a:prstGeom prst="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3EC1F6AF-C05C-4CD4-8F3C-0680BBE39561}"/>
              </a:ext>
            </a:extLst>
          </p:cNvPr>
          <p:cNvSpPr/>
          <p:nvPr/>
        </p:nvSpPr>
        <p:spPr>
          <a:xfrm>
            <a:off x="4014056" y="4150932"/>
            <a:ext cx="214678" cy="449125"/>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a:extLst>
              <a:ext uri="{FF2B5EF4-FFF2-40B4-BE49-F238E27FC236}">
                <a16:creationId xmlns:a16="http://schemas.microsoft.com/office/drawing/2014/main" id="{416C4017-1CA8-438A-B348-A6A54204C105}"/>
              </a:ext>
            </a:extLst>
          </p:cNvPr>
          <p:cNvSpPr txBox="1"/>
          <p:nvPr/>
        </p:nvSpPr>
        <p:spPr>
          <a:xfrm>
            <a:off x="2557865" y="4575058"/>
            <a:ext cx="1768081" cy="369332"/>
          </a:xfrm>
          <a:prstGeom prst="rect">
            <a:avLst/>
          </a:prstGeom>
          <a:noFill/>
        </p:spPr>
        <p:txBody>
          <a:bodyPr wrap="square" rtlCol="0">
            <a:spAutoFit/>
          </a:bodyPr>
          <a:lstStyle/>
          <a:p>
            <a:r>
              <a:rPr lang="en-US" altLang="zh-TW" b="1" dirty="0">
                <a:solidFill>
                  <a:schemeClr val="accent2"/>
                </a:solidFill>
              </a:rPr>
              <a:t>Learning rate</a:t>
            </a:r>
            <a:endParaRPr lang="zh-TW" altLang="en-US" b="1" dirty="0">
              <a:solidFill>
                <a:schemeClr val="accent2"/>
              </a:solidFill>
            </a:endParaRPr>
          </a:p>
        </p:txBody>
      </p:sp>
      <p:sp>
        <p:nvSpPr>
          <p:cNvPr id="30" name="文字方塊 29">
            <a:extLst>
              <a:ext uri="{FF2B5EF4-FFF2-40B4-BE49-F238E27FC236}">
                <a16:creationId xmlns:a16="http://schemas.microsoft.com/office/drawing/2014/main" id="{2CEFB825-43AC-4219-9911-C2C1962B9A3C}"/>
              </a:ext>
            </a:extLst>
          </p:cNvPr>
          <p:cNvSpPr txBox="1"/>
          <p:nvPr/>
        </p:nvSpPr>
        <p:spPr>
          <a:xfrm>
            <a:off x="3650344" y="3808898"/>
            <a:ext cx="1935702" cy="369332"/>
          </a:xfrm>
          <a:prstGeom prst="rect">
            <a:avLst/>
          </a:prstGeom>
          <a:noFill/>
        </p:spPr>
        <p:txBody>
          <a:bodyPr wrap="square" rtlCol="0">
            <a:spAutoFit/>
          </a:bodyPr>
          <a:lstStyle/>
          <a:p>
            <a:r>
              <a:rPr lang="en-US" altLang="zh-TW" b="1" dirty="0">
                <a:solidFill>
                  <a:schemeClr val="accent4">
                    <a:lumMod val="75000"/>
                  </a:schemeClr>
                </a:solidFill>
              </a:rPr>
              <a:t>Discount Factor</a:t>
            </a:r>
            <a:endParaRPr lang="zh-TW" altLang="en-US" b="1" dirty="0">
              <a:solidFill>
                <a:schemeClr val="accent4">
                  <a:lumMod val="75000"/>
                </a:schemeClr>
              </a:solidFill>
            </a:endParaRPr>
          </a:p>
        </p:txBody>
      </p:sp>
      <p:sp>
        <p:nvSpPr>
          <p:cNvPr id="31" name="投影片編號版面配置區 3">
            <a:extLst>
              <a:ext uri="{FF2B5EF4-FFF2-40B4-BE49-F238E27FC236}">
                <a16:creationId xmlns:a16="http://schemas.microsoft.com/office/drawing/2014/main" id="{C6792B8E-0472-45FF-9486-B820668DE42B}"/>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99317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heel(1)">
                                      <p:cBhvr>
                                        <p:cTn id="35" dur="2000"/>
                                        <p:tgtEl>
                                          <p:spTgt spid="27"/>
                                        </p:tgtEl>
                                      </p:cBhvr>
                                    </p:animEffect>
                                  </p:childTnLst>
                                </p:cTn>
                              </p:par>
                            </p:childTnLst>
                          </p:cTn>
                        </p:par>
                        <p:par>
                          <p:cTn id="36" fill="hold">
                            <p:stCondLst>
                              <p:cond delay="2000"/>
                            </p:stCondLst>
                            <p:childTnLst>
                              <p:par>
                                <p:cTn id="37" presetID="22" presetClass="entr" presetSubtype="4"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heel(1)">
                                      <p:cBhvr>
                                        <p:cTn id="44" dur="2000"/>
                                        <p:tgtEl>
                                          <p:spTgt spid="28"/>
                                        </p:tgtEl>
                                      </p:cBhvr>
                                    </p:animEffec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down)">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1000"/>
                                        <p:tgtEl>
                                          <p:spTgt spid="21"/>
                                        </p:tgtEl>
                                      </p:cBhvr>
                                    </p:animEffect>
                                    <p:anim calcmode="lin" valueType="num">
                                      <p:cBhvr>
                                        <p:cTn id="54" dur="1000" fill="hold"/>
                                        <p:tgtEl>
                                          <p:spTgt spid="21"/>
                                        </p:tgtEl>
                                        <p:attrNameLst>
                                          <p:attrName>ppt_x</p:attrName>
                                        </p:attrNameLst>
                                      </p:cBhvr>
                                      <p:tavLst>
                                        <p:tav tm="0">
                                          <p:val>
                                            <p:strVal val="#ppt_x"/>
                                          </p:val>
                                        </p:tav>
                                        <p:tav tm="100000">
                                          <p:val>
                                            <p:strVal val="#ppt_x"/>
                                          </p:val>
                                        </p:tav>
                                      </p:tavLst>
                                    </p:anim>
                                    <p:anim calcmode="lin" valueType="num">
                                      <p:cBhvr>
                                        <p:cTn id="55" dur="1000" fill="hold"/>
                                        <p:tgtEl>
                                          <p:spTgt spid="2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1000"/>
                                        <p:tgtEl>
                                          <p:spTgt spid="8"/>
                                        </p:tgtEl>
                                      </p:cBhvr>
                                    </p:animEffect>
                                    <p:anim calcmode="lin" valueType="num">
                                      <p:cBhvr>
                                        <p:cTn id="59" dur="1000" fill="hold"/>
                                        <p:tgtEl>
                                          <p:spTgt spid="8"/>
                                        </p:tgtEl>
                                        <p:attrNameLst>
                                          <p:attrName>ppt_x</p:attrName>
                                        </p:attrNameLst>
                                      </p:cBhvr>
                                      <p:tavLst>
                                        <p:tav tm="0">
                                          <p:val>
                                            <p:strVal val="#ppt_x"/>
                                          </p:val>
                                        </p:tav>
                                        <p:tav tm="100000">
                                          <p:val>
                                            <p:strVal val="#ppt_x"/>
                                          </p:val>
                                        </p:tav>
                                      </p:tavLst>
                                    </p:anim>
                                    <p:anim calcmode="lin" valueType="num">
                                      <p:cBhvr>
                                        <p:cTn id="6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6" grpId="0"/>
      <p:bldP spid="27" grpId="0" animBg="1"/>
      <p:bldP spid="28"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6" name="文字方塊 5">
            <a:extLst>
              <a:ext uri="{FF2B5EF4-FFF2-40B4-BE49-F238E27FC236}">
                <a16:creationId xmlns:a16="http://schemas.microsoft.com/office/drawing/2014/main" id="{87B95680-9C3E-4E3D-B3A6-998514A7C4C2}"/>
              </a:ext>
            </a:extLst>
          </p:cNvPr>
          <p:cNvSpPr txBox="1"/>
          <p:nvPr/>
        </p:nvSpPr>
        <p:spPr>
          <a:xfrm>
            <a:off x="3945278" y="1189698"/>
            <a:ext cx="5259681" cy="461665"/>
          </a:xfrm>
          <a:prstGeom prst="rect">
            <a:avLst/>
          </a:prstGeom>
          <a:noFill/>
        </p:spPr>
        <p:txBody>
          <a:bodyPr wrap="square" rtlCol="0">
            <a:spAutoFit/>
          </a:bodyPr>
          <a:lstStyle/>
          <a:p>
            <a:r>
              <a:rPr lang="en-US" altLang="zh-TW" sz="2400" b="1" dirty="0">
                <a:solidFill>
                  <a:srgbClr val="00B050"/>
                </a:solidFill>
              </a:rPr>
              <a:t>Deep Q Network</a:t>
            </a:r>
            <a:endParaRPr lang="zh-TW" altLang="en-US" sz="2400" b="1" dirty="0">
              <a:solidFill>
                <a:srgbClr val="00B050"/>
              </a:solidFill>
            </a:endParaRPr>
          </a:p>
        </p:txBody>
      </p:sp>
      <p:pic>
        <p:nvPicPr>
          <p:cNvPr id="3" name="圖片 2">
            <a:extLst>
              <a:ext uri="{FF2B5EF4-FFF2-40B4-BE49-F238E27FC236}">
                <a16:creationId xmlns:a16="http://schemas.microsoft.com/office/drawing/2014/main" id="{54CFD36C-D79E-472E-9677-FA28785E725A}"/>
              </a:ext>
            </a:extLst>
          </p:cNvPr>
          <p:cNvPicPr>
            <a:picLocks noChangeAspect="1"/>
          </p:cNvPicPr>
          <p:nvPr/>
        </p:nvPicPr>
        <p:blipFill>
          <a:blip r:embed="rId3"/>
          <a:stretch>
            <a:fillRect/>
          </a:stretch>
        </p:blipFill>
        <p:spPr>
          <a:xfrm>
            <a:off x="1328000" y="1940152"/>
            <a:ext cx="9349525" cy="2284690"/>
          </a:xfrm>
          <a:prstGeom prst="rect">
            <a:avLst/>
          </a:prstGeom>
        </p:spPr>
      </p:pic>
      <p:pic>
        <p:nvPicPr>
          <p:cNvPr id="10" name="圖片 9">
            <a:extLst>
              <a:ext uri="{FF2B5EF4-FFF2-40B4-BE49-F238E27FC236}">
                <a16:creationId xmlns:a16="http://schemas.microsoft.com/office/drawing/2014/main" id="{1CB2FA62-8C41-4B8A-92E3-0ECE484D6B7F}"/>
              </a:ext>
            </a:extLst>
          </p:cNvPr>
          <p:cNvPicPr>
            <a:picLocks noChangeAspect="1"/>
          </p:cNvPicPr>
          <p:nvPr/>
        </p:nvPicPr>
        <p:blipFill>
          <a:blip r:embed="rId4"/>
          <a:stretch>
            <a:fillRect/>
          </a:stretch>
        </p:blipFill>
        <p:spPr>
          <a:xfrm>
            <a:off x="1328000" y="4683566"/>
            <a:ext cx="2115127" cy="531219"/>
          </a:xfrm>
          <a:prstGeom prst="rect">
            <a:avLst/>
          </a:prstGeom>
        </p:spPr>
      </p:pic>
      <p:pic>
        <p:nvPicPr>
          <p:cNvPr id="11" name="圖片 10">
            <a:extLst>
              <a:ext uri="{FF2B5EF4-FFF2-40B4-BE49-F238E27FC236}">
                <a16:creationId xmlns:a16="http://schemas.microsoft.com/office/drawing/2014/main" id="{6E2697C2-3A14-4EBB-931D-8E8475459EEB}"/>
              </a:ext>
            </a:extLst>
          </p:cNvPr>
          <p:cNvPicPr>
            <a:picLocks noChangeAspect="1"/>
          </p:cNvPicPr>
          <p:nvPr/>
        </p:nvPicPr>
        <p:blipFill>
          <a:blip r:embed="rId5"/>
          <a:stretch>
            <a:fillRect/>
          </a:stretch>
        </p:blipFill>
        <p:spPr>
          <a:xfrm>
            <a:off x="1328000" y="5276435"/>
            <a:ext cx="4048690" cy="419158"/>
          </a:xfrm>
          <a:prstGeom prst="rect">
            <a:avLst/>
          </a:prstGeom>
        </p:spPr>
      </p:pic>
      <p:pic>
        <p:nvPicPr>
          <p:cNvPr id="12" name="圖片 11">
            <a:extLst>
              <a:ext uri="{FF2B5EF4-FFF2-40B4-BE49-F238E27FC236}">
                <a16:creationId xmlns:a16="http://schemas.microsoft.com/office/drawing/2014/main" id="{5AE9EB60-C658-4DC3-8280-F668EB565244}"/>
              </a:ext>
            </a:extLst>
          </p:cNvPr>
          <p:cNvPicPr>
            <a:picLocks noChangeAspect="1"/>
          </p:cNvPicPr>
          <p:nvPr/>
        </p:nvPicPr>
        <p:blipFill>
          <a:blip r:embed="rId6"/>
          <a:stretch>
            <a:fillRect/>
          </a:stretch>
        </p:blipFill>
        <p:spPr>
          <a:xfrm>
            <a:off x="1282387" y="5876611"/>
            <a:ext cx="2353003" cy="400106"/>
          </a:xfrm>
          <a:prstGeom prst="rect">
            <a:avLst/>
          </a:prstGeom>
        </p:spPr>
      </p:pic>
      <p:sp>
        <p:nvSpPr>
          <p:cNvPr id="17" name="矩形: 圓角 16">
            <a:extLst>
              <a:ext uri="{FF2B5EF4-FFF2-40B4-BE49-F238E27FC236}">
                <a16:creationId xmlns:a16="http://schemas.microsoft.com/office/drawing/2014/main" id="{EFA06778-4F82-4B31-A31C-78A827FDEB0B}"/>
              </a:ext>
            </a:extLst>
          </p:cNvPr>
          <p:cNvSpPr/>
          <p:nvPr/>
        </p:nvSpPr>
        <p:spPr>
          <a:xfrm>
            <a:off x="4259197" y="3561069"/>
            <a:ext cx="1446277" cy="7104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a:extLst>
              <a:ext uri="{FF2B5EF4-FFF2-40B4-BE49-F238E27FC236}">
                <a16:creationId xmlns:a16="http://schemas.microsoft.com/office/drawing/2014/main" id="{E10C46A6-DA70-4AD7-9DF2-7C51A4267817}"/>
              </a:ext>
            </a:extLst>
          </p:cNvPr>
          <p:cNvPicPr>
            <a:picLocks noChangeAspect="1"/>
          </p:cNvPicPr>
          <p:nvPr/>
        </p:nvPicPr>
        <p:blipFill rotWithShape="1">
          <a:blip r:embed="rId7"/>
          <a:srcRect b="53875"/>
          <a:stretch/>
        </p:blipFill>
        <p:spPr>
          <a:xfrm>
            <a:off x="5932424" y="5360387"/>
            <a:ext cx="5976790" cy="419158"/>
          </a:xfrm>
          <a:prstGeom prst="rect">
            <a:avLst/>
          </a:prstGeom>
        </p:spPr>
      </p:pic>
      <p:pic>
        <p:nvPicPr>
          <p:cNvPr id="19" name="圖片 18">
            <a:extLst>
              <a:ext uri="{FF2B5EF4-FFF2-40B4-BE49-F238E27FC236}">
                <a16:creationId xmlns:a16="http://schemas.microsoft.com/office/drawing/2014/main" id="{5BAED353-46C9-4DA7-8C36-A53B2E8AEA69}"/>
              </a:ext>
            </a:extLst>
          </p:cNvPr>
          <p:cNvPicPr>
            <a:picLocks noChangeAspect="1"/>
          </p:cNvPicPr>
          <p:nvPr/>
        </p:nvPicPr>
        <p:blipFill rotWithShape="1">
          <a:blip r:embed="rId7"/>
          <a:srcRect t="46125"/>
          <a:stretch/>
        </p:blipFill>
        <p:spPr>
          <a:xfrm>
            <a:off x="6096000" y="4786841"/>
            <a:ext cx="5976790" cy="489594"/>
          </a:xfrm>
          <a:prstGeom prst="rect">
            <a:avLst/>
          </a:prstGeom>
        </p:spPr>
      </p:pic>
      <p:sp>
        <p:nvSpPr>
          <p:cNvPr id="22" name="矩形: 圓角 21">
            <a:extLst>
              <a:ext uri="{FF2B5EF4-FFF2-40B4-BE49-F238E27FC236}">
                <a16:creationId xmlns:a16="http://schemas.microsoft.com/office/drawing/2014/main" id="{E53B8646-08E2-47DF-B11F-EECDC42CFB53}"/>
              </a:ext>
            </a:extLst>
          </p:cNvPr>
          <p:cNvSpPr/>
          <p:nvPr/>
        </p:nvSpPr>
        <p:spPr>
          <a:xfrm>
            <a:off x="4259197" y="2213812"/>
            <a:ext cx="1446277" cy="13472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投影片編號版面配置區 3">
            <a:extLst>
              <a:ext uri="{FF2B5EF4-FFF2-40B4-BE49-F238E27FC236}">
                <a16:creationId xmlns:a16="http://schemas.microsoft.com/office/drawing/2014/main" id="{889C02AD-DEA6-4A89-850A-B6C337D103CA}"/>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5306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表格 66">
            <a:extLst>
              <a:ext uri="{FF2B5EF4-FFF2-40B4-BE49-F238E27FC236}">
                <a16:creationId xmlns:a16="http://schemas.microsoft.com/office/drawing/2014/main" id="{A7D1DABE-487D-42A8-9937-91CF9350B912}"/>
              </a:ext>
            </a:extLst>
          </p:cNvPr>
          <p:cNvGraphicFramePr>
            <a:graphicFrameLocks noGrp="1"/>
          </p:cNvGraphicFramePr>
          <p:nvPr>
            <p:extLst>
              <p:ext uri="{D42A27DB-BD31-4B8C-83A1-F6EECF244321}">
                <p14:modId xmlns:p14="http://schemas.microsoft.com/office/powerpoint/2010/main" val="1292396224"/>
              </p:ext>
            </p:extLst>
          </p:nvPr>
        </p:nvGraphicFramePr>
        <p:xfrm>
          <a:off x="6488834" y="5651069"/>
          <a:ext cx="2014596" cy="706120"/>
        </p:xfrm>
        <a:graphic>
          <a:graphicData uri="http://schemas.openxmlformats.org/drawingml/2006/table">
            <a:tbl>
              <a:tblPr firstRow="1" bandRow="1">
                <a:tableStyleId>{ED083AE6-46FA-4A59-8FB0-9F97EB10719F}</a:tableStyleId>
              </a:tblPr>
              <a:tblGrid>
                <a:gridCol w="503649">
                  <a:extLst>
                    <a:ext uri="{9D8B030D-6E8A-4147-A177-3AD203B41FA5}">
                      <a16:colId xmlns:a16="http://schemas.microsoft.com/office/drawing/2014/main" val="2138088235"/>
                    </a:ext>
                  </a:extLst>
                </a:gridCol>
                <a:gridCol w="495972">
                  <a:extLst>
                    <a:ext uri="{9D8B030D-6E8A-4147-A177-3AD203B41FA5}">
                      <a16:colId xmlns:a16="http://schemas.microsoft.com/office/drawing/2014/main" val="2809059564"/>
                    </a:ext>
                  </a:extLst>
                </a:gridCol>
                <a:gridCol w="511326">
                  <a:extLst>
                    <a:ext uri="{9D8B030D-6E8A-4147-A177-3AD203B41FA5}">
                      <a16:colId xmlns:a16="http://schemas.microsoft.com/office/drawing/2014/main" val="2818330514"/>
                    </a:ext>
                  </a:extLst>
                </a:gridCol>
                <a:gridCol w="503649">
                  <a:extLst>
                    <a:ext uri="{9D8B030D-6E8A-4147-A177-3AD203B41FA5}">
                      <a16:colId xmlns:a16="http://schemas.microsoft.com/office/drawing/2014/main" val="3614276781"/>
                    </a:ext>
                  </a:extLst>
                </a:gridCol>
              </a:tblGrid>
              <a:tr h="2623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600" dirty="0"/>
                        <a:t>M2</a:t>
                      </a:r>
                      <a:endParaRPr lang="zh-TW"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600" dirty="0"/>
                        <a:t>M3</a:t>
                      </a:r>
                      <a:endParaRPr lang="zh-TW"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600" dirty="0"/>
                        <a:t>M4</a:t>
                      </a:r>
                      <a:endParaRPr lang="zh-TW"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600" dirty="0"/>
                        <a:t>M5</a:t>
                      </a:r>
                      <a:endParaRPr lang="zh-TW" altLang="en-US" sz="1600" dirty="0"/>
                    </a:p>
                  </a:txBody>
                  <a:tcPr/>
                </a:tc>
                <a:extLst>
                  <a:ext uri="{0D108BD9-81ED-4DB2-BD59-A6C34878D82A}">
                    <a16:rowId xmlns:a16="http://schemas.microsoft.com/office/drawing/2014/main" val="1897047951"/>
                  </a:ext>
                </a:extLst>
              </a:tr>
              <a:tr h="370840">
                <a:tc>
                  <a:txBody>
                    <a:bodyPr/>
                    <a:lstStyle/>
                    <a:p>
                      <a:r>
                        <a:rPr lang="en-US" altLang="zh-TW" dirty="0"/>
                        <a:t> -1</a:t>
                      </a:r>
                      <a:endParaRPr lang="zh-TW" altLang="en-US" dirty="0"/>
                    </a:p>
                  </a:txBody>
                  <a:tcPr/>
                </a:tc>
                <a:tc>
                  <a:txBody>
                    <a:bodyPr/>
                    <a:lstStyle/>
                    <a:p>
                      <a:r>
                        <a:rPr lang="en-US" altLang="zh-TW" dirty="0"/>
                        <a:t> 1  </a:t>
                      </a:r>
                      <a:endParaRPr lang="zh-TW" altLang="en-US" dirty="0"/>
                    </a:p>
                  </a:txBody>
                  <a:tcPr/>
                </a:tc>
                <a:tc>
                  <a:txBody>
                    <a:bodyPr/>
                    <a:lstStyle/>
                    <a:p>
                      <a:r>
                        <a:rPr lang="en-US" altLang="zh-TW" dirty="0"/>
                        <a:t> -1</a:t>
                      </a:r>
                      <a:endParaRPr lang="zh-TW" altLang="en-US" dirty="0"/>
                    </a:p>
                  </a:txBody>
                  <a:tcPr/>
                </a:tc>
                <a:tc>
                  <a:txBody>
                    <a:bodyPr/>
                    <a:lstStyle/>
                    <a:p>
                      <a:r>
                        <a:rPr lang="en-US" altLang="zh-TW" dirty="0"/>
                        <a:t>-1</a:t>
                      </a:r>
                      <a:endParaRPr lang="zh-TW" altLang="en-US" dirty="0"/>
                    </a:p>
                  </a:txBody>
                  <a:tcPr/>
                </a:tc>
                <a:extLst>
                  <a:ext uri="{0D108BD9-81ED-4DB2-BD59-A6C34878D82A}">
                    <a16:rowId xmlns:a16="http://schemas.microsoft.com/office/drawing/2014/main" val="2343109350"/>
                  </a:ext>
                </a:extLst>
              </a:tr>
            </a:tbl>
          </a:graphicData>
        </a:graphic>
      </p:graphicFrame>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6" name="文字方塊 5">
            <a:extLst>
              <a:ext uri="{FF2B5EF4-FFF2-40B4-BE49-F238E27FC236}">
                <a16:creationId xmlns:a16="http://schemas.microsoft.com/office/drawing/2014/main" id="{87B95680-9C3E-4E3D-B3A6-998514A7C4C2}"/>
              </a:ext>
            </a:extLst>
          </p:cNvPr>
          <p:cNvSpPr txBox="1"/>
          <p:nvPr/>
        </p:nvSpPr>
        <p:spPr>
          <a:xfrm>
            <a:off x="3945278" y="1189698"/>
            <a:ext cx="5259681" cy="461665"/>
          </a:xfrm>
          <a:prstGeom prst="rect">
            <a:avLst/>
          </a:prstGeom>
          <a:noFill/>
        </p:spPr>
        <p:txBody>
          <a:bodyPr wrap="square" rtlCol="0">
            <a:spAutoFit/>
          </a:bodyPr>
          <a:lstStyle/>
          <a:p>
            <a:r>
              <a:rPr lang="en-US" altLang="zh-TW" sz="2400" b="1" dirty="0">
                <a:solidFill>
                  <a:srgbClr val="00B050"/>
                </a:solidFill>
              </a:rPr>
              <a:t>Deep Q Network</a:t>
            </a:r>
            <a:endParaRPr lang="zh-TW" altLang="en-US" sz="2400" b="1" dirty="0">
              <a:solidFill>
                <a:srgbClr val="00B050"/>
              </a:solidFill>
            </a:endParaRPr>
          </a:p>
        </p:txBody>
      </p:sp>
      <p:sp>
        <p:nvSpPr>
          <p:cNvPr id="23" name="投影片編號版面配置區 3">
            <a:extLst>
              <a:ext uri="{FF2B5EF4-FFF2-40B4-BE49-F238E27FC236}">
                <a16:creationId xmlns:a16="http://schemas.microsoft.com/office/drawing/2014/main" id="{889C02AD-DEA6-4A89-850A-B6C337D103CA}"/>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19</a:t>
            </a:fld>
            <a:endParaRPr lang="en-US" dirty="0">
              <a:solidFill>
                <a:prstClr val="black"/>
              </a:solidFill>
            </a:endParaRPr>
          </a:p>
        </p:txBody>
      </p:sp>
      <p:sp>
        <p:nvSpPr>
          <p:cNvPr id="13" name="矩形 12">
            <a:extLst>
              <a:ext uri="{FF2B5EF4-FFF2-40B4-BE49-F238E27FC236}">
                <a16:creationId xmlns:a16="http://schemas.microsoft.com/office/drawing/2014/main" id="{A8D5778E-70D9-476B-AE4B-BD3068D8B775}"/>
              </a:ext>
            </a:extLst>
          </p:cNvPr>
          <p:cNvSpPr/>
          <p:nvPr/>
        </p:nvSpPr>
        <p:spPr>
          <a:xfrm>
            <a:off x="1342574" y="2115021"/>
            <a:ext cx="2832827" cy="400110"/>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2000" b="1" dirty="0"/>
              <a:t>Simple example :  </a:t>
            </a:r>
            <a:endParaRPr lang="zh-TW" altLang="en-US" sz="2000" b="1" dirty="0"/>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DB69481C-D5C9-4A99-B016-8B838C72745C}"/>
                  </a:ext>
                </a:extLst>
              </p:cNvPr>
              <p:cNvSpPr txBox="1"/>
              <p:nvPr/>
            </p:nvSpPr>
            <p:spPr>
              <a:xfrm>
                <a:off x="1593703" y="2868129"/>
                <a:ext cx="3522136" cy="514372"/>
              </a:xfrm>
              <a:prstGeom prst="rect">
                <a:avLst/>
              </a:prstGeom>
              <a:noFill/>
            </p:spPr>
            <p:txBody>
              <a:bodyPr wrap="square" rtlCol="0">
                <a:spAutoFit/>
              </a:bodyPr>
              <a:lstStyle/>
              <a:p>
                <a:r>
                  <a:rPr lang="en-US" altLang="zh-TW" sz="2400" dirty="0">
                    <a:latin typeface="LinLibertineT"/>
                  </a:rPr>
                  <a:t>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𝐶</m:t>
                        </m:r>
                      </m:e>
                      <m:sub>
                        <m:r>
                          <a:rPr lang="en-US" altLang="zh-TW" sz="2400" i="1">
                            <a:latin typeface="Cambria Math" panose="02040503050406030204" pitchFamily="18" charset="0"/>
                          </a:rPr>
                          <m:t>𝑖</m:t>
                        </m:r>
                      </m:sub>
                      <m:sup>
                        <m:r>
                          <a:rPr lang="en-US" altLang="zh-TW" sz="2400" b="0" i="1" smtClean="0">
                            <a:latin typeface="Cambria Math" panose="02040503050406030204" pitchFamily="18" charset="0"/>
                          </a:rPr>
                          <m:t>𝑝</m:t>
                        </m:r>
                      </m:sup>
                    </m:sSubSup>
                  </m:oMath>
                </a14:m>
                <a:r>
                  <a:rPr lang="en-US" altLang="zh-TW" sz="2400" dirty="0">
                    <a:latin typeface="LinLibertineT"/>
                  </a:rPr>
                  <a:t> </a:t>
                </a:r>
                <a:r>
                  <a:rPr lang="en-US" altLang="zh-TW" dirty="0">
                    <a:latin typeface="LinLibertineT"/>
                  </a:rPr>
                  <a:t>: { “1125”, “v433”, “v4581” }</a:t>
                </a:r>
                <a:endParaRPr lang="zh-TW" altLang="en-US" dirty="0"/>
              </a:p>
            </p:txBody>
          </p:sp>
        </mc:Choice>
        <mc:Fallback xmlns="">
          <p:sp>
            <p:nvSpPr>
              <p:cNvPr id="18" name="文字方塊 17">
                <a:extLst>
                  <a:ext uri="{FF2B5EF4-FFF2-40B4-BE49-F238E27FC236}">
                    <a16:creationId xmlns:a16="http://schemas.microsoft.com/office/drawing/2014/main" id="{DB69481C-D5C9-4A99-B016-8B838C72745C}"/>
                  </a:ext>
                </a:extLst>
              </p:cNvPr>
              <p:cNvSpPr txBox="1">
                <a:spLocks noRot="1" noChangeAspect="1" noMove="1" noResize="1" noEditPoints="1" noAdjustHandles="1" noChangeArrowheads="1" noChangeShapeType="1" noTextEdit="1"/>
              </p:cNvSpPr>
              <p:nvPr/>
            </p:nvSpPr>
            <p:spPr>
              <a:xfrm>
                <a:off x="1593703" y="2868129"/>
                <a:ext cx="3522136" cy="514372"/>
              </a:xfrm>
              <a:prstGeom prst="rect">
                <a:avLst/>
              </a:prstGeom>
              <a:blipFill>
                <a:blip r:embed="rId3"/>
                <a:stretch>
                  <a:fillRect b="-823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6BFCD89A-8C52-44B0-8D8F-C258FF630348}"/>
                  </a:ext>
                </a:extLst>
              </p:cNvPr>
              <p:cNvSpPr txBox="1"/>
              <p:nvPr/>
            </p:nvSpPr>
            <p:spPr>
              <a:xfrm>
                <a:off x="1649939" y="3619621"/>
                <a:ext cx="3192419" cy="491288"/>
              </a:xfrm>
              <a:prstGeom prst="rect">
                <a:avLst/>
              </a:prstGeom>
              <a:noFill/>
            </p:spPr>
            <p:txBody>
              <a:bodyPr wrap="square" rtlCol="0">
                <a:spAutoFit/>
              </a:bodyPr>
              <a:lstStyle/>
              <a:p>
                <a:r>
                  <a:rPr lang="en-US" altLang="zh-TW" dirty="0">
                    <a:latin typeface="LinLibertineT"/>
                  </a:rPr>
                  <a:t>  </a:t>
                </a:r>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𝐶</m:t>
                        </m:r>
                      </m:e>
                      <m:sub>
                        <m:r>
                          <a:rPr lang="en-US" altLang="zh-TW" sz="2400" b="0" i="1" smtClean="0">
                            <a:latin typeface="Cambria Math" panose="02040503050406030204" pitchFamily="18" charset="0"/>
                          </a:rPr>
                          <m:t>𝑖</m:t>
                        </m:r>
                      </m:sub>
                      <m:sup>
                        <m:r>
                          <a:rPr lang="en-US" altLang="zh-TW" sz="2400" b="0" i="1" smtClean="0">
                            <a:latin typeface="Cambria Math" panose="02040503050406030204" pitchFamily="18" charset="0"/>
                          </a:rPr>
                          <m:t>𝑑</m:t>
                        </m:r>
                      </m:sup>
                    </m:sSubSup>
                  </m:oMath>
                </a14:m>
                <a:r>
                  <a:rPr lang="en-US" altLang="zh-TW" dirty="0">
                    <a:latin typeface="LinLibertineT"/>
                  </a:rPr>
                  <a:t> : {“0066”, “3761”, “3950” }</a:t>
                </a:r>
                <a:endParaRPr lang="zh-TW" altLang="en-US" dirty="0"/>
              </a:p>
            </p:txBody>
          </p:sp>
        </mc:Choice>
        <mc:Fallback xmlns="">
          <p:sp>
            <p:nvSpPr>
              <p:cNvPr id="27" name="文字方塊 26">
                <a:extLst>
                  <a:ext uri="{FF2B5EF4-FFF2-40B4-BE49-F238E27FC236}">
                    <a16:creationId xmlns:a16="http://schemas.microsoft.com/office/drawing/2014/main" id="{6BFCD89A-8C52-44B0-8D8F-C258FF630348}"/>
                  </a:ext>
                </a:extLst>
              </p:cNvPr>
              <p:cNvSpPr txBox="1">
                <a:spLocks noRot="1" noChangeAspect="1" noMove="1" noResize="1" noEditPoints="1" noAdjustHandles="1" noChangeArrowheads="1" noChangeShapeType="1" noTextEdit="1"/>
              </p:cNvSpPr>
              <p:nvPr/>
            </p:nvSpPr>
            <p:spPr>
              <a:xfrm>
                <a:off x="1649939" y="3619621"/>
                <a:ext cx="3192419" cy="491288"/>
              </a:xfrm>
              <a:prstGeom prst="rect">
                <a:avLst/>
              </a:prstGeom>
              <a:blipFill>
                <a:blip r:embed="rId4"/>
                <a:stretch>
                  <a:fillRect r="-382" b="-16250"/>
                </a:stretch>
              </a:blipFill>
            </p:spPr>
            <p:txBody>
              <a:bodyPr/>
              <a:lstStyle/>
              <a:p>
                <a:r>
                  <a:rPr lang="zh-TW" altLang="en-US">
                    <a:noFill/>
                  </a:rPr>
                  <a:t> </a:t>
                </a:r>
              </a:p>
            </p:txBody>
          </p:sp>
        </mc:Fallback>
      </mc:AlternateContent>
      <p:pic>
        <p:nvPicPr>
          <p:cNvPr id="31" name="圖片 30">
            <a:extLst>
              <a:ext uri="{FF2B5EF4-FFF2-40B4-BE49-F238E27FC236}">
                <a16:creationId xmlns:a16="http://schemas.microsoft.com/office/drawing/2014/main" id="{B83ABBC8-C147-49A3-9202-43B327267DEC}"/>
              </a:ext>
            </a:extLst>
          </p:cNvPr>
          <p:cNvPicPr>
            <a:picLocks noChangeAspect="1"/>
          </p:cNvPicPr>
          <p:nvPr/>
        </p:nvPicPr>
        <p:blipFill>
          <a:blip r:embed="rId5"/>
          <a:stretch>
            <a:fillRect/>
          </a:stretch>
        </p:blipFill>
        <p:spPr>
          <a:xfrm>
            <a:off x="1117202" y="2868129"/>
            <a:ext cx="438211" cy="457264"/>
          </a:xfrm>
          <a:prstGeom prst="rect">
            <a:avLst/>
          </a:prstGeom>
        </p:spPr>
      </p:pic>
      <p:pic>
        <p:nvPicPr>
          <p:cNvPr id="32" name="圖片 31">
            <a:extLst>
              <a:ext uri="{FF2B5EF4-FFF2-40B4-BE49-F238E27FC236}">
                <a16:creationId xmlns:a16="http://schemas.microsoft.com/office/drawing/2014/main" id="{47C6B6FB-7C6C-4666-B711-A4475BF5D57A}"/>
              </a:ext>
            </a:extLst>
          </p:cNvPr>
          <p:cNvPicPr>
            <a:picLocks noChangeAspect="1"/>
          </p:cNvPicPr>
          <p:nvPr/>
        </p:nvPicPr>
        <p:blipFill>
          <a:blip r:embed="rId6"/>
          <a:stretch>
            <a:fillRect/>
          </a:stretch>
        </p:blipFill>
        <p:spPr>
          <a:xfrm>
            <a:off x="944088" y="3472251"/>
            <a:ext cx="614686" cy="545910"/>
          </a:xfrm>
          <a:prstGeom prst="rect">
            <a:avLst/>
          </a:prstGeom>
        </p:spPr>
      </p:pic>
      <p:pic>
        <p:nvPicPr>
          <p:cNvPr id="4" name="圖片 3">
            <a:extLst>
              <a:ext uri="{FF2B5EF4-FFF2-40B4-BE49-F238E27FC236}">
                <a16:creationId xmlns:a16="http://schemas.microsoft.com/office/drawing/2014/main" id="{ECEE3DFF-EEF9-4E4C-9A0A-881EA60C8BBD}"/>
              </a:ext>
            </a:extLst>
          </p:cNvPr>
          <p:cNvPicPr>
            <a:picLocks noChangeAspect="1"/>
          </p:cNvPicPr>
          <p:nvPr/>
        </p:nvPicPr>
        <p:blipFill>
          <a:blip r:embed="rId7"/>
          <a:stretch>
            <a:fillRect/>
          </a:stretch>
        </p:blipFill>
        <p:spPr>
          <a:xfrm>
            <a:off x="1191065" y="5105060"/>
            <a:ext cx="352907" cy="713116"/>
          </a:xfrm>
          <a:prstGeom prst="rect">
            <a:avLst/>
          </a:prstGeom>
        </p:spPr>
      </p:pic>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A17E1FA5-0B82-4012-ADF3-B6660AC4F02A}"/>
                  </a:ext>
                </a:extLst>
              </p:cNvPr>
              <p:cNvSpPr txBox="1"/>
              <p:nvPr/>
            </p:nvSpPr>
            <p:spPr>
              <a:xfrm>
                <a:off x="1739202" y="5286688"/>
                <a:ext cx="3409665" cy="465127"/>
              </a:xfrm>
              <a:prstGeom prst="rect">
                <a:avLst/>
              </a:prstGeom>
              <a:noFill/>
            </p:spPr>
            <p:txBody>
              <a:bodyPr wrap="square" rtlCol="0">
                <a:spAutoFit/>
              </a:bodyPr>
              <a:lstStyle/>
              <a:p>
                <a14:m>
                  <m:oMath xmlns:m="http://schemas.openxmlformats.org/officeDocument/2006/math">
                    <m:sSubSup>
                      <m:sSubSupPr>
                        <m:ctrlPr>
                          <a:rPr lang="en-US" altLang="zh-TW" sz="2000" i="1" smtClean="0">
                            <a:latin typeface="Cambria Math" panose="02040503050406030204" pitchFamily="18" charset="0"/>
                          </a:rPr>
                        </m:ctrlPr>
                      </m:sSubSupPr>
                      <m:e>
                        <m:r>
                          <a:rPr lang="en-US" altLang="zh-TW" sz="2000" b="0" i="1" smtClean="0">
                            <a:latin typeface="Cambria Math" panose="02040503050406030204" pitchFamily="18" charset="0"/>
                          </a:rPr>
                          <m:t>𝑀</m:t>
                        </m:r>
                      </m:e>
                      <m:sub>
                        <m:r>
                          <a:rPr lang="en-US" altLang="zh-TW" sz="2000" b="0" i="1" smtClean="0">
                            <a:latin typeface="Cambria Math" panose="02040503050406030204" pitchFamily="18" charset="0"/>
                          </a:rPr>
                          <m:t>𝑠𝑒𝑡</m:t>
                        </m:r>
                      </m:sub>
                      <m:sup>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𝑝𝑎𝑡𝑖𝑒𝑛𝑡</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𝑖</m:t>
                        </m:r>
                      </m:sup>
                    </m:sSubSup>
                    <m:r>
                      <a:rPr lang="en-US" altLang="zh-TW" sz="2000" b="0" i="1" smtClean="0">
                        <a:latin typeface="Cambria Math" panose="02040503050406030204" pitchFamily="18" charset="0"/>
                      </a:rPr>
                      <m:t> </m:t>
                    </m:r>
                  </m:oMath>
                </a14:m>
                <a:r>
                  <a:rPr lang="en-US" altLang="zh-TW" dirty="0">
                    <a:latin typeface="LinLibertineT"/>
                  </a:rPr>
                  <a:t>: {“</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𝑀</m:t>
                        </m:r>
                      </m:e>
                      <m:sub>
                        <m:r>
                          <a:rPr lang="en-US" altLang="zh-TW" b="0" i="1" dirty="0" smtClean="0">
                            <a:latin typeface="Cambria Math" panose="02040503050406030204" pitchFamily="18" charset="0"/>
                          </a:rPr>
                          <m:t>1</m:t>
                        </m:r>
                      </m:sub>
                    </m:sSub>
                  </m:oMath>
                </a14:m>
                <a:r>
                  <a:rPr lang="en-US" altLang="zh-TW" dirty="0">
                    <a:latin typeface="LinLibertineT"/>
                  </a:rPr>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𝑀</m:t>
                        </m:r>
                      </m:e>
                      <m:sub>
                        <m:r>
                          <a:rPr lang="en-US" altLang="zh-TW" b="0" i="1" dirty="0" smtClean="0">
                            <a:latin typeface="Cambria Math" panose="02040503050406030204" pitchFamily="18" charset="0"/>
                          </a:rPr>
                          <m:t>3</m:t>
                        </m:r>
                      </m:sub>
                    </m:sSub>
                  </m:oMath>
                </a14:m>
                <a:r>
                  <a:rPr lang="en-US" altLang="zh-TW" dirty="0">
                    <a:latin typeface="LinLibertineT"/>
                  </a:rPr>
                  <a:t>”}</a:t>
                </a:r>
                <a:endParaRPr lang="zh-TW" altLang="en-US" dirty="0"/>
              </a:p>
            </p:txBody>
          </p:sp>
        </mc:Choice>
        <mc:Fallback xmlns="">
          <p:sp>
            <p:nvSpPr>
              <p:cNvPr id="33" name="文字方塊 32">
                <a:extLst>
                  <a:ext uri="{FF2B5EF4-FFF2-40B4-BE49-F238E27FC236}">
                    <a16:creationId xmlns:a16="http://schemas.microsoft.com/office/drawing/2014/main" id="{A17E1FA5-0B82-4012-ADF3-B6660AC4F02A}"/>
                  </a:ext>
                </a:extLst>
              </p:cNvPr>
              <p:cNvSpPr txBox="1">
                <a:spLocks noRot="1" noChangeAspect="1" noMove="1" noResize="1" noEditPoints="1" noAdjustHandles="1" noChangeArrowheads="1" noChangeShapeType="1" noTextEdit="1"/>
              </p:cNvSpPr>
              <p:nvPr/>
            </p:nvSpPr>
            <p:spPr>
              <a:xfrm>
                <a:off x="1739202" y="5286688"/>
                <a:ext cx="3409665" cy="465127"/>
              </a:xfrm>
              <a:prstGeom prst="rect">
                <a:avLst/>
              </a:prstGeom>
              <a:blipFill>
                <a:blip r:embed="rId8"/>
                <a:stretch>
                  <a:fillRect b="-15584"/>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8411348E-D3E4-46A4-ABE3-0C5D6F0A6642}"/>
                  </a:ext>
                </a:extLst>
              </p:cNvPr>
              <p:cNvSpPr txBox="1"/>
              <p:nvPr/>
            </p:nvSpPr>
            <p:spPr>
              <a:xfrm>
                <a:off x="1706174" y="5977704"/>
                <a:ext cx="4150786" cy="410241"/>
              </a:xfrm>
              <a:prstGeom prst="rect">
                <a:avLst/>
              </a:prstGeom>
              <a:noFill/>
            </p:spPr>
            <p:txBody>
              <a:bodyPr wrap="square" rtlCol="0">
                <a:spAutoFit/>
              </a:bodyPr>
              <a:lstStyle/>
              <a:p>
                <a14:m>
                  <m:oMath xmlns:m="http://schemas.openxmlformats.org/officeDocument/2006/math">
                    <m:sSubSup>
                      <m:sSubSupPr>
                        <m:ctrlPr>
                          <a:rPr lang="en-US" altLang="zh-TW" sz="2000" i="1" smtClean="0">
                            <a:latin typeface="Cambria Math" panose="02040503050406030204" pitchFamily="18" charset="0"/>
                          </a:rPr>
                        </m:ctrlPr>
                      </m:sSubSupPr>
                      <m:e>
                        <m:r>
                          <a:rPr lang="en-US" altLang="zh-TW" sz="2000" b="0" i="1" smtClean="0">
                            <a:latin typeface="Cambria Math" panose="02040503050406030204" pitchFamily="18" charset="0"/>
                          </a:rPr>
                          <m:t>𝑀</m:t>
                        </m:r>
                      </m:e>
                      <m:sub>
                        <m:r>
                          <a:rPr lang="en-US" altLang="zh-TW" sz="2000" b="0" i="1" smtClean="0">
                            <a:latin typeface="Cambria Math" panose="02040503050406030204" pitchFamily="18" charset="0"/>
                          </a:rPr>
                          <m:t>𝑠𝑒𝑡</m:t>
                        </m:r>
                      </m:sub>
                      <m:sup>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𝐴𝑙𝑙</m:t>
                        </m:r>
                        <m:r>
                          <a:rPr lang="en-US" altLang="zh-TW" sz="2000" b="0" i="1" smtClean="0">
                            <a:latin typeface="Cambria Math" panose="02040503050406030204" pitchFamily="18" charset="0"/>
                          </a:rPr>
                          <m:t> </m:t>
                        </m:r>
                      </m:sup>
                    </m:sSubSup>
                    <m:r>
                      <a:rPr lang="en-US" altLang="zh-TW" sz="2000" b="0" i="1" smtClean="0">
                        <a:latin typeface="Cambria Math" panose="02040503050406030204" pitchFamily="18" charset="0"/>
                      </a:rPr>
                      <m:t> </m:t>
                    </m:r>
                  </m:oMath>
                </a14:m>
                <a:r>
                  <a:rPr lang="en-US" altLang="zh-TW" dirty="0">
                    <a:latin typeface="LinLibertineT"/>
                  </a:rPr>
                  <a:t>: {“</a:t>
                </a:r>
                <a14:m>
                  <m:oMath xmlns:m="http://schemas.openxmlformats.org/officeDocument/2006/math">
                    <m:sSub>
                      <m:sSubPr>
                        <m:ctrlPr>
                          <a:rPr lang="en-US" altLang="zh-TW" i="1" dirty="0" smtClean="0">
                            <a:latin typeface="Cambria Math" panose="02040503050406030204" pitchFamily="18" charset="0"/>
                          </a:rPr>
                        </m:ctrlPr>
                      </m:sSubPr>
                      <m:e>
                        <m:r>
                          <a:rPr lang="en-US" altLang="zh-TW" b="0" i="1" dirty="0" smtClean="0">
                            <a:latin typeface="Cambria Math" panose="02040503050406030204" pitchFamily="18" charset="0"/>
                          </a:rPr>
                          <m:t>𝑀</m:t>
                        </m:r>
                      </m:e>
                      <m:sub>
                        <m:r>
                          <a:rPr lang="en-US" altLang="zh-TW" b="0" i="1" dirty="0" smtClean="0">
                            <a:latin typeface="Cambria Math" panose="02040503050406030204" pitchFamily="18" charset="0"/>
                          </a:rPr>
                          <m:t>1</m:t>
                        </m:r>
                      </m:sub>
                    </m:sSub>
                  </m:oMath>
                </a14:m>
                <a:r>
                  <a:rPr lang="en-US" altLang="zh-TW" dirty="0">
                    <a:latin typeface="LinLibertineT"/>
                  </a:rPr>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𝑀</m:t>
                        </m:r>
                      </m:e>
                      <m:sub>
                        <m:r>
                          <a:rPr lang="en-US" altLang="zh-TW" b="0" i="1" dirty="0" smtClean="0">
                            <a:latin typeface="Cambria Math" panose="02040503050406030204" pitchFamily="18" charset="0"/>
                          </a:rPr>
                          <m:t>2</m:t>
                        </m:r>
                      </m:sub>
                    </m:sSub>
                  </m:oMath>
                </a14:m>
                <a:r>
                  <a:rPr lang="en-US" altLang="zh-TW" dirty="0">
                    <a:latin typeface="LinLibertineT"/>
                  </a:rPr>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𝑀</m:t>
                        </m:r>
                      </m:e>
                      <m:sub>
                        <m:r>
                          <a:rPr lang="en-US" altLang="zh-TW" b="0" i="1" dirty="0" smtClean="0">
                            <a:latin typeface="Cambria Math" panose="02040503050406030204" pitchFamily="18" charset="0"/>
                          </a:rPr>
                          <m:t>3</m:t>
                        </m:r>
                      </m:sub>
                    </m:sSub>
                  </m:oMath>
                </a14:m>
                <a:r>
                  <a:rPr lang="en-US" altLang="zh-TW" dirty="0">
                    <a:latin typeface="LinLibertineT"/>
                  </a:rPr>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𝑀</m:t>
                        </m:r>
                      </m:e>
                      <m:sub>
                        <m:r>
                          <a:rPr lang="en-US" altLang="zh-TW" b="0" i="1" dirty="0" smtClean="0">
                            <a:latin typeface="Cambria Math" panose="02040503050406030204" pitchFamily="18" charset="0"/>
                          </a:rPr>
                          <m:t>4</m:t>
                        </m:r>
                      </m:sub>
                    </m:sSub>
                  </m:oMath>
                </a14:m>
                <a:r>
                  <a:rPr lang="en-US" altLang="zh-TW" dirty="0">
                    <a:latin typeface="LinLibertineT"/>
                  </a:rPr>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𝑀</m:t>
                        </m:r>
                      </m:e>
                      <m:sub>
                        <m:r>
                          <a:rPr lang="en-US" altLang="zh-TW" b="0" i="1" dirty="0" smtClean="0">
                            <a:latin typeface="Cambria Math" panose="02040503050406030204" pitchFamily="18" charset="0"/>
                          </a:rPr>
                          <m:t>5</m:t>
                        </m:r>
                      </m:sub>
                    </m:sSub>
                  </m:oMath>
                </a14:m>
                <a:r>
                  <a:rPr lang="en-US" altLang="zh-TW" dirty="0">
                    <a:latin typeface="LinLibertineT"/>
                  </a:rPr>
                  <a:t>” }</a:t>
                </a:r>
                <a:endParaRPr lang="zh-TW" altLang="en-US" dirty="0"/>
              </a:p>
            </p:txBody>
          </p:sp>
        </mc:Choice>
        <mc:Fallback xmlns="">
          <p:sp>
            <p:nvSpPr>
              <p:cNvPr id="35" name="文字方塊 34">
                <a:extLst>
                  <a:ext uri="{FF2B5EF4-FFF2-40B4-BE49-F238E27FC236}">
                    <a16:creationId xmlns:a16="http://schemas.microsoft.com/office/drawing/2014/main" id="{8411348E-D3E4-46A4-ABE3-0C5D6F0A6642}"/>
                  </a:ext>
                </a:extLst>
              </p:cNvPr>
              <p:cNvSpPr txBox="1">
                <a:spLocks noRot="1" noChangeAspect="1" noMove="1" noResize="1" noEditPoints="1" noAdjustHandles="1" noChangeArrowheads="1" noChangeShapeType="1" noTextEdit="1"/>
              </p:cNvSpPr>
              <p:nvPr/>
            </p:nvSpPr>
            <p:spPr>
              <a:xfrm>
                <a:off x="1706174" y="5977704"/>
                <a:ext cx="4150786" cy="410241"/>
              </a:xfrm>
              <a:prstGeom prst="rect">
                <a:avLst/>
              </a:prstGeom>
              <a:blipFill>
                <a:blip r:embed="rId9"/>
                <a:stretch>
                  <a:fillRect b="-23881"/>
                </a:stretch>
              </a:blipFill>
            </p:spPr>
            <p:txBody>
              <a:bodyPr/>
              <a:lstStyle/>
              <a:p>
                <a:r>
                  <a:rPr lang="zh-TW" altLang="en-US">
                    <a:noFill/>
                  </a:rPr>
                  <a:t> </a:t>
                </a:r>
              </a:p>
            </p:txBody>
          </p:sp>
        </mc:Fallback>
      </mc:AlternateContent>
      <p:pic>
        <p:nvPicPr>
          <p:cNvPr id="36" name="圖片 35">
            <a:extLst>
              <a:ext uri="{FF2B5EF4-FFF2-40B4-BE49-F238E27FC236}">
                <a16:creationId xmlns:a16="http://schemas.microsoft.com/office/drawing/2014/main" id="{B1121FAF-4A79-4DC4-A954-B965439E26D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2718" y="5952816"/>
            <a:ext cx="572466" cy="572466"/>
          </a:xfrm>
          <a:prstGeom prst="rect">
            <a:avLst/>
          </a:prstGeom>
          <a:ln>
            <a:noFill/>
          </a:ln>
          <a:effectLst>
            <a:softEdge rad="112500"/>
          </a:effectLst>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1D3F2947-2316-4677-BD3B-C6AF23E6D8D3}"/>
                  </a:ext>
                </a:extLst>
              </p:cNvPr>
              <p:cNvSpPr/>
              <p:nvPr/>
            </p:nvSpPr>
            <p:spPr>
              <a:xfrm>
                <a:off x="6324342" y="2211652"/>
                <a:ext cx="2377813" cy="400110"/>
              </a:xfrm>
              <a:prstGeom prst="rect">
                <a:avLst/>
              </a:prstGeom>
            </p:spPr>
            <p:txBody>
              <a:bodyPr wrap="square">
                <a:spAutoFit/>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i="1">
                            <a:latin typeface="Cambria Math" panose="02040503050406030204" pitchFamily="18" charset="0"/>
                          </a:rPr>
                          <m:t>𝑍</m:t>
                        </m:r>
                      </m:e>
                      <m:sub>
                        <m:r>
                          <a:rPr lang="en-US" altLang="zh-TW" sz="2000" b="0" i="1" smtClean="0">
                            <a:latin typeface="Cambria Math" panose="02040503050406030204" pitchFamily="18" charset="0"/>
                          </a:rPr>
                          <m:t>1</m:t>
                        </m:r>
                      </m:sub>
                    </m:sSub>
                  </m:oMath>
                </a14:m>
                <a:r>
                  <a:rPr lang="en-US" altLang="zh-TW" sz="2000" dirty="0">
                    <a:latin typeface="LinLibertineT"/>
                  </a:rPr>
                  <a:t>  + </a:t>
                </a:r>
                <a14:m>
                  <m:oMath xmlns:m="http://schemas.openxmlformats.org/officeDocument/2006/math">
                    <m:r>
                      <a:rPr lang="en-US" altLang="zh-TW" sz="2000" b="0" i="0" smtClean="0">
                        <a:latin typeface="Cambria Math" panose="02040503050406030204" pitchFamily="18" charset="0"/>
                      </a:rPr>
                      <m:t> </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𝑔</m:t>
                        </m:r>
                      </m:e>
                      <m:sub>
                        <m:r>
                          <a:rPr lang="en-US" altLang="zh-TW" sz="2000" b="0" i="1" smtClean="0">
                            <a:latin typeface="Cambria Math" panose="02040503050406030204" pitchFamily="18" charset="0"/>
                          </a:rPr>
                          <m:t>1</m:t>
                        </m:r>
                      </m:sub>
                    </m:sSub>
                  </m:oMath>
                </a14:m>
                <a:r>
                  <a:rPr lang="zh-TW" altLang="en-US" sz="2000" dirty="0"/>
                  <a:t> </a:t>
                </a:r>
                <a:r>
                  <a:rPr lang="zh-TW" altLang="en-US" sz="2000" dirty="0">
                    <a:latin typeface="LinLibertineT"/>
                  </a:rPr>
                  <a:t>→ </a:t>
                </a:r>
                <a:r>
                  <a:rPr lang="en-US" altLang="zh-TW" sz="2000" dirty="0"/>
                  <a:t> </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𝑥</m:t>
                        </m:r>
                      </m:e>
                      <m:sub>
                        <m:r>
                          <a:rPr lang="en-US" altLang="zh-TW" sz="2000" b="0" i="1" smtClean="0">
                            <a:latin typeface="Cambria Math" panose="02040503050406030204" pitchFamily="18" charset="0"/>
                          </a:rPr>
                          <m:t>1</m:t>
                        </m:r>
                      </m:sub>
                    </m:sSub>
                  </m:oMath>
                </a14:m>
                <a:r>
                  <a:rPr lang="zh-TW" altLang="en-US" sz="2000" dirty="0"/>
                  <a:t> </a:t>
                </a:r>
              </a:p>
            </p:txBody>
          </p:sp>
        </mc:Choice>
        <mc:Fallback xmlns="">
          <p:sp>
            <p:nvSpPr>
              <p:cNvPr id="7" name="矩形 6">
                <a:extLst>
                  <a:ext uri="{FF2B5EF4-FFF2-40B4-BE49-F238E27FC236}">
                    <a16:creationId xmlns:a16="http://schemas.microsoft.com/office/drawing/2014/main" id="{1D3F2947-2316-4677-BD3B-C6AF23E6D8D3}"/>
                  </a:ext>
                </a:extLst>
              </p:cNvPr>
              <p:cNvSpPr>
                <a:spLocks noRot="1" noChangeAspect="1" noMove="1" noResize="1" noEditPoints="1" noAdjustHandles="1" noChangeArrowheads="1" noChangeShapeType="1" noTextEdit="1"/>
              </p:cNvSpPr>
              <p:nvPr/>
            </p:nvSpPr>
            <p:spPr>
              <a:xfrm>
                <a:off x="6324342" y="2211652"/>
                <a:ext cx="2377813" cy="400110"/>
              </a:xfrm>
              <a:prstGeom prst="rect">
                <a:avLst/>
              </a:prstGeom>
              <a:blipFill>
                <a:blip r:embed="rId11"/>
                <a:stretch>
                  <a:fillRect t="-9231" b="-27692"/>
                </a:stretch>
              </a:blipFill>
            </p:spPr>
            <p:txBody>
              <a:bodyPr/>
              <a:lstStyle/>
              <a:p>
                <a:r>
                  <a:rPr lang="zh-TW" altLang="en-US">
                    <a:noFill/>
                  </a:rPr>
                  <a:t> </a:t>
                </a:r>
              </a:p>
            </p:txBody>
          </p:sp>
        </mc:Fallback>
      </mc:AlternateContent>
      <p:pic>
        <p:nvPicPr>
          <p:cNvPr id="39" name="圖片 38">
            <a:extLst>
              <a:ext uri="{FF2B5EF4-FFF2-40B4-BE49-F238E27FC236}">
                <a16:creationId xmlns:a16="http://schemas.microsoft.com/office/drawing/2014/main" id="{D67FAF5F-969A-4962-A428-4BF0E8FAC53F}"/>
              </a:ext>
            </a:extLst>
          </p:cNvPr>
          <p:cNvPicPr>
            <a:picLocks noChangeAspect="1"/>
          </p:cNvPicPr>
          <p:nvPr/>
        </p:nvPicPr>
        <p:blipFill>
          <a:blip r:embed="rId12"/>
          <a:stretch>
            <a:fillRect/>
          </a:stretch>
        </p:blipFill>
        <p:spPr>
          <a:xfrm>
            <a:off x="944088" y="4370965"/>
            <a:ext cx="795114" cy="542123"/>
          </a:xfrm>
          <a:prstGeom prst="rect">
            <a:avLst/>
          </a:prstGeom>
        </p:spPr>
      </p:pic>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A583A69E-8CD1-4267-9B2C-D2924C7FF302}"/>
                  </a:ext>
                </a:extLst>
              </p:cNvPr>
              <p:cNvSpPr txBox="1"/>
              <p:nvPr/>
            </p:nvSpPr>
            <p:spPr>
              <a:xfrm>
                <a:off x="1816469" y="4455691"/>
                <a:ext cx="588692" cy="461665"/>
              </a:xfrm>
              <a:prstGeom prst="rect">
                <a:avLst/>
              </a:prstGeom>
              <a:noFill/>
            </p:spPr>
            <p:txBody>
              <a:bodyPr wrap="square" rtlCol="0">
                <a:spAutoFit/>
              </a:bodyPr>
              <a:lstStyle/>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𝑔</m:t>
                        </m:r>
                      </m:e>
                      <m:sub>
                        <m:r>
                          <a:rPr lang="en-US" altLang="zh-TW" sz="2400" b="0" i="1" smtClean="0">
                            <a:latin typeface="Cambria Math" panose="02040503050406030204" pitchFamily="18" charset="0"/>
                          </a:rPr>
                          <m:t>𝑡</m:t>
                        </m:r>
                      </m:sub>
                    </m:sSub>
                  </m:oMath>
                </a14:m>
                <a:r>
                  <a:rPr lang="en-US" altLang="zh-TW" sz="2400" dirty="0">
                    <a:latin typeface="LinLibertineT"/>
                  </a:rPr>
                  <a:t> :</a:t>
                </a:r>
                <a:endParaRPr lang="zh-TW" altLang="en-US" dirty="0"/>
              </a:p>
            </p:txBody>
          </p:sp>
        </mc:Choice>
        <mc:Fallback xmlns="">
          <p:sp>
            <p:nvSpPr>
              <p:cNvPr id="40" name="文字方塊 39">
                <a:extLst>
                  <a:ext uri="{FF2B5EF4-FFF2-40B4-BE49-F238E27FC236}">
                    <a16:creationId xmlns:a16="http://schemas.microsoft.com/office/drawing/2014/main" id="{A583A69E-8CD1-4267-9B2C-D2924C7FF302}"/>
                  </a:ext>
                </a:extLst>
              </p:cNvPr>
              <p:cNvSpPr txBox="1">
                <a:spLocks noRot="1" noChangeAspect="1" noMove="1" noResize="1" noEditPoints="1" noAdjustHandles="1" noChangeArrowheads="1" noChangeShapeType="1" noTextEdit="1"/>
              </p:cNvSpPr>
              <p:nvPr/>
            </p:nvSpPr>
            <p:spPr>
              <a:xfrm>
                <a:off x="1816469" y="4455691"/>
                <a:ext cx="588692" cy="461665"/>
              </a:xfrm>
              <a:prstGeom prst="rect">
                <a:avLst/>
              </a:prstGeom>
              <a:blipFill>
                <a:blip r:embed="rId13"/>
                <a:stretch>
                  <a:fillRect l="-3093" t="-10526" r="-27835" b="-28947"/>
                </a:stretch>
              </a:blipFill>
            </p:spPr>
            <p:txBody>
              <a:bodyPr/>
              <a:lstStyle/>
              <a:p>
                <a:r>
                  <a:rPr lang="zh-TW" altLang="en-US">
                    <a:noFill/>
                  </a:rPr>
                  <a:t> </a:t>
                </a:r>
              </a:p>
            </p:txBody>
          </p:sp>
        </mc:Fallback>
      </mc:AlternateContent>
      <p:sp>
        <p:nvSpPr>
          <p:cNvPr id="41" name="左中括弧 40">
            <a:extLst>
              <a:ext uri="{FF2B5EF4-FFF2-40B4-BE49-F238E27FC236}">
                <a16:creationId xmlns:a16="http://schemas.microsoft.com/office/drawing/2014/main" id="{D617352E-09EA-451F-9715-A41A18FE1E3A}"/>
              </a:ext>
            </a:extLst>
          </p:cNvPr>
          <p:cNvSpPr/>
          <p:nvPr/>
        </p:nvSpPr>
        <p:spPr>
          <a:xfrm>
            <a:off x="2615094" y="4352381"/>
            <a:ext cx="98398" cy="708418"/>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a:p>
        </p:txBody>
      </p:sp>
      <p:sp>
        <p:nvSpPr>
          <p:cNvPr id="42" name="文字方塊 41">
            <a:extLst>
              <a:ext uri="{FF2B5EF4-FFF2-40B4-BE49-F238E27FC236}">
                <a16:creationId xmlns:a16="http://schemas.microsoft.com/office/drawing/2014/main" id="{AB944A5A-5D33-43C9-BE56-8C17FD67DAEA}"/>
              </a:ext>
            </a:extLst>
          </p:cNvPr>
          <p:cNvSpPr txBox="1"/>
          <p:nvPr/>
        </p:nvSpPr>
        <p:spPr>
          <a:xfrm>
            <a:off x="2706132" y="4187920"/>
            <a:ext cx="1427094" cy="1015663"/>
          </a:xfrm>
          <a:prstGeom prst="rect">
            <a:avLst/>
          </a:prstGeom>
          <a:noFill/>
        </p:spPr>
        <p:txBody>
          <a:bodyPr wrap="square" rtlCol="0">
            <a:spAutoFit/>
          </a:bodyPr>
          <a:lstStyle/>
          <a:p>
            <a:r>
              <a:rPr lang="en-US" altLang="zh-TW" sz="1200" dirty="0"/>
              <a:t>1</a:t>
            </a:r>
            <a:r>
              <a:rPr lang="zh-TW" altLang="en-US" sz="1200" dirty="0"/>
              <a:t>  </a:t>
            </a:r>
            <a:r>
              <a:rPr lang="en-US" altLang="zh-TW" sz="1200" dirty="0"/>
              <a:t>0</a:t>
            </a:r>
            <a:r>
              <a:rPr lang="zh-TW" altLang="en-US" sz="1200" dirty="0"/>
              <a:t>  </a:t>
            </a:r>
            <a:r>
              <a:rPr lang="en-US" altLang="zh-TW" sz="1200" dirty="0"/>
              <a:t>0</a:t>
            </a:r>
            <a:r>
              <a:rPr lang="zh-TW" altLang="en-US" sz="1200" dirty="0"/>
              <a:t>  </a:t>
            </a:r>
            <a:r>
              <a:rPr lang="en-US" altLang="zh-TW" sz="1200" dirty="0"/>
              <a:t>0</a:t>
            </a:r>
            <a:r>
              <a:rPr lang="zh-TW" altLang="en-US" sz="1200" dirty="0"/>
              <a:t>  </a:t>
            </a:r>
            <a:r>
              <a:rPr lang="en-US" altLang="zh-TW" sz="1200" dirty="0"/>
              <a:t>0</a:t>
            </a:r>
            <a:r>
              <a:rPr lang="zh-TW" altLang="en-US" sz="1200" dirty="0"/>
              <a:t> </a:t>
            </a:r>
            <a:endParaRPr lang="en-US" altLang="zh-TW" sz="1200" dirty="0"/>
          </a:p>
          <a:p>
            <a:r>
              <a:rPr lang="en-US" altLang="zh-TW" sz="1200" dirty="0"/>
              <a:t>0</a:t>
            </a:r>
            <a:r>
              <a:rPr lang="zh-TW" altLang="en-US" sz="1200" dirty="0"/>
              <a:t>  </a:t>
            </a:r>
            <a:r>
              <a:rPr lang="en-US" altLang="zh-TW" sz="1200" dirty="0"/>
              <a:t>1</a:t>
            </a:r>
            <a:r>
              <a:rPr lang="zh-TW" altLang="en-US" sz="1200" dirty="0"/>
              <a:t>  </a:t>
            </a:r>
            <a:r>
              <a:rPr lang="en-US" altLang="zh-TW" sz="1200" dirty="0"/>
              <a:t>0</a:t>
            </a:r>
            <a:r>
              <a:rPr lang="zh-TW" altLang="en-US" sz="1200" dirty="0"/>
              <a:t>  </a:t>
            </a:r>
            <a:r>
              <a:rPr lang="en-US" altLang="zh-TW" sz="1200" dirty="0"/>
              <a:t>0</a:t>
            </a:r>
            <a:r>
              <a:rPr lang="zh-TW" altLang="en-US" sz="1200" dirty="0"/>
              <a:t>  </a:t>
            </a:r>
            <a:r>
              <a:rPr lang="en-US" altLang="zh-TW" sz="1200" dirty="0"/>
              <a:t>0</a:t>
            </a:r>
            <a:r>
              <a:rPr lang="zh-TW" altLang="en-US" sz="1200" dirty="0"/>
              <a:t> </a:t>
            </a:r>
            <a:endParaRPr lang="en-US" altLang="zh-TW" sz="1200" dirty="0"/>
          </a:p>
          <a:p>
            <a:r>
              <a:rPr lang="en-US" altLang="zh-TW" sz="1200" dirty="0"/>
              <a:t>0</a:t>
            </a:r>
            <a:r>
              <a:rPr lang="zh-TW" altLang="en-US" sz="1200" dirty="0"/>
              <a:t>  </a:t>
            </a:r>
            <a:r>
              <a:rPr lang="en-US" altLang="zh-TW" sz="1200" dirty="0"/>
              <a:t>0</a:t>
            </a:r>
            <a:r>
              <a:rPr lang="zh-TW" altLang="en-US" sz="1200" dirty="0"/>
              <a:t>  </a:t>
            </a:r>
            <a:r>
              <a:rPr lang="en-US" altLang="zh-TW" sz="1200" dirty="0"/>
              <a:t>1</a:t>
            </a:r>
            <a:r>
              <a:rPr lang="zh-TW" altLang="en-US" sz="1200" dirty="0"/>
              <a:t>  </a:t>
            </a:r>
            <a:r>
              <a:rPr lang="en-US" altLang="zh-TW" sz="1200" dirty="0"/>
              <a:t>0</a:t>
            </a:r>
            <a:r>
              <a:rPr lang="zh-TW" altLang="en-US" sz="1200" dirty="0"/>
              <a:t>  </a:t>
            </a:r>
            <a:r>
              <a:rPr lang="en-US" altLang="zh-TW" sz="1200" dirty="0"/>
              <a:t>0</a:t>
            </a:r>
            <a:r>
              <a:rPr lang="zh-TW" altLang="en-US" sz="1200" dirty="0"/>
              <a:t> </a:t>
            </a:r>
            <a:endParaRPr lang="en-US" altLang="zh-TW" sz="1200" dirty="0"/>
          </a:p>
          <a:p>
            <a:r>
              <a:rPr lang="en-US" altLang="zh-TW" sz="1200" dirty="0"/>
              <a:t>0</a:t>
            </a:r>
            <a:r>
              <a:rPr lang="zh-TW" altLang="en-US" sz="1200" dirty="0"/>
              <a:t>  </a:t>
            </a:r>
            <a:r>
              <a:rPr lang="en-US" altLang="zh-TW" sz="1200" dirty="0"/>
              <a:t>0</a:t>
            </a:r>
            <a:r>
              <a:rPr lang="zh-TW" altLang="en-US" sz="1200" dirty="0"/>
              <a:t>  </a:t>
            </a:r>
            <a:r>
              <a:rPr lang="en-US" altLang="zh-TW" sz="1200" dirty="0"/>
              <a:t>0</a:t>
            </a:r>
            <a:r>
              <a:rPr lang="zh-TW" altLang="en-US" sz="1200" dirty="0"/>
              <a:t>  </a:t>
            </a:r>
            <a:r>
              <a:rPr lang="en-US" altLang="zh-TW" sz="1200" dirty="0"/>
              <a:t>1</a:t>
            </a:r>
            <a:r>
              <a:rPr lang="zh-TW" altLang="en-US" sz="1200" dirty="0"/>
              <a:t>  </a:t>
            </a:r>
            <a:r>
              <a:rPr lang="en-US" altLang="zh-TW" sz="1200" dirty="0"/>
              <a:t>0</a:t>
            </a:r>
            <a:r>
              <a:rPr lang="zh-TW" altLang="en-US" sz="1200" dirty="0"/>
              <a:t> </a:t>
            </a:r>
            <a:endParaRPr lang="en-US" altLang="zh-TW" sz="1200" dirty="0"/>
          </a:p>
          <a:p>
            <a:r>
              <a:rPr lang="en-US" altLang="zh-TW" sz="1200" dirty="0"/>
              <a:t>0</a:t>
            </a:r>
            <a:r>
              <a:rPr lang="zh-TW" altLang="en-US" sz="1200" dirty="0"/>
              <a:t>  </a:t>
            </a:r>
            <a:r>
              <a:rPr lang="en-US" altLang="zh-TW" sz="1200" dirty="0"/>
              <a:t>0</a:t>
            </a:r>
            <a:r>
              <a:rPr lang="zh-TW" altLang="en-US" sz="1200" dirty="0"/>
              <a:t>  </a:t>
            </a:r>
            <a:r>
              <a:rPr lang="en-US" altLang="zh-TW" sz="1200" dirty="0"/>
              <a:t>0</a:t>
            </a:r>
            <a:r>
              <a:rPr lang="zh-TW" altLang="en-US" sz="1200" dirty="0"/>
              <a:t>  </a:t>
            </a:r>
            <a:r>
              <a:rPr lang="en-US" altLang="zh-TW" sz="1200" dirty="0"/>
              <a:t>0</a:t>
            </a:r>
            <a:r>
              <a:rPr lang="zh-TW" altLang="en-US" sz="1200" dirty="0"/>
              <a:t>  </a:t>
            </a:r>
            <a:r>
              <a:rPr lang="en-US" altLang="zh-TW" sz="1200" dirty="0"/>
              <a:t>1</a:t>
            </a:r>
          </a:p>
        </p:txBody>
      </p:sp>
      <p:sp>
        <p:nvSpPr>
          <p:cNvPr id="43" name="左中括弧 42">
            <a:extLst>
              <a:ext uri="{FF2B5EF4-FFF2-40B4-BE49-F238E27FC236}">
                <a16:creationId xmlns:a16="http://schemas.microsoft.com/office/drawing/2014/main" id="{1F5F3591-B08D-4375-BD5D-725714FAB25A}"/>
              </a:ext>
            </a:extLst>
          </p:cNvPr>
          <p:cNvSpPr/>
          <p:nvPr/>
        </p:nvSpPr>
        <p:spPr>
          <a:xfrm rot="10800000">
            <a:off x="3619028" y="4352381"/>
            <a:ext cx="98398" cy="708418"/>
          </a:xfrm>
          <a:prstGeom prst="lef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48" name="矩形 47">
                <a:extLst>
                  <a:ext uri="{FF2B5EF4-FFF2-40B4-BE49-F238E27FC236}">
                    <a16:creationId xmlns:a16="http://schemas.microsoft.com/office/drawing/2014/main" id="{B62DB396-2F16-4B76-AB16-9BA574225D2E}"/>
                  </a:ext>
                </a:extLst>
              </p:cNvPr>
              <p:cNvSpPr/>
              <p:nvPr/>
            </p:nvSpPr>
            <p:spPr>
              <a:xfrm>
                <a:off x="5680929" y="3684852"/>
                <a:ext cx="551561" cy="392993"/>
              </a:xfrm>
              <a:prstGeom prst="rect">
                <a:avLst/>
              </a:prstGeom>
            </p:spPr>
            <p:txBody>
              <a:bodyPr wrap="none">
                <a:spAutoFit/>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𝑆</m:t>
                        </m:r>
                      </m:e>
                      <m:sub>
                        <m:r>
                          <a:rPr lang="en-US" altLang="zh-TW" sz="2000" b="0" i="1" smtClean="0">
                            <a:latin typeface="Cambria Math" panose="02040503050406030204" pitchFamily="18" charset="0"/>
                          </a:rPr>
                          <m:t>1</m:t>
                        </m:r>
                      </m:sub>
                    </m:sSub>
                  </m:oMath>
                </a14:m>
                <a:r>
                  <a:rPr lang="zh-TW" altLang="en-US" dirty="0"/>
                  <a:t> </a:t>
                </a:r>
                <a:r>
                  <a:rPr lang="en-US" altLang="zh-TW" dirty="0"/>
                  <a:t>:</a:t>
                </a:r>
                <a:endParaRPr lang="zh-TW" altLang="en-US" dirty="0"/>
              </a:p>
            </p:txBody>
          </p:sp>
        </mc:Choice>
        <mc:Fallback xmlns="">
          <p:sp>
            <p:nvSpPr>
              <p:cNvPr id="48" name="矩形 47">
                <a:extLst>
                  <a:ext uri="{FF2B5EF4-FFF2-40B4-BE49-F238E27FC236}">
                    <a16:creationId xmlns:a16="http://schemas.microsoft.com/office/drawing/2014/main" id="{B62DB396-2F16-4B76-AB16-9BA574225D2E}"/>
                  </a:ext>
                </a:extLst>
              </p:cNvPr>
              <p:cNvSpPr>
                <a:spLocks noRot="1" noChangeAspect="1" noMove="1" noResize="1" noEditPoints="1" noAdjustHandles="1" noChangeArrowheads="1" noChangeShapeType="1" noTextEdit="1"/>
              </p:cNvSpPr>
              <p:nvPr/>
            </p:nvSpPr>
            <p:spPr>
              <a:xfrm>
                <a:off x="5680929" y="3684852"/>
                <a:ext cx="551561" cy="392993"/>
              </a:xfrm>
              <a:prstGeom prst="rect">
                <a:avLst/>
              </a:prstGeom>
              <a:blipFill>
                <a:blip r:embed="rId14"/>
                <a:stretch>
                  <a:fillRect t="-3077" r="-8889" b="-21538"/>
                </a:stretch>
              </a:blipFill>
            </p:spPr>
            <p:txBody>
              <a:bodyPr/>
              <a:lstStyle/>
              <a:p>
                <a:r>
                  <a:rPr lang="zh-TW" altLang="en-US">
                    <a:noFill/>
                  </a:rPr>
                  <a:t> </a:t>
                </a:r>
              </a:p>
            </p:txBody>
          </p:sp>
        </mc:Fallback>
      </mc:AlternateContent>
      <p:graphicFrame>
        <p:nvGraphicFramePr>
          <p:cNvPr id="49" name="表格 48">
            <a:extLst>
              <a:ext uri="{FF2B5EF4-FFF2-40B4-BE49-F238E27FC236}">
                <a16:creationId xmlns:a16="http://schemas.microsoft.com/office/drawing/2014/main" id="{18D1D8A3-CBB0-4E7C-99C1-A167F77FD1C0}"/>
              </a:ext>
            </a:extLst>
          </p:cNvPr>
          <p:cNvGraphicFramePr>
            <a:graphicFrameLocks noGrp="1"/>
          </p:cNvGraphicFramePr>
          <p:nvPr>
            <p:extLst>
              <p:ext uri="{D42A27DB-BD31-4B8C-83A1-F6EECF244321}">
                <p14:modId xmlns:p14="http://schemas.microsoft.com/office/powerpoint/2010/main" val="462825579"/>
              </p:ext>
            </p:extLst>
          </p:nvPr>
        </p:nvGraphicFramePr>
        <p:xfrm>
          <a:off x="8518915" y="3509648"/>
          <a:ext cx="2518245" cy="741680"/>
        </p:xfrm>
        <a:graphic>
          <a:graphicData uri="http://schemas.openxmlformats.org/drawingml/2006/table">
            <a:tbl>
              <a:tblPr firstRow="1" bandRow="1">
                <a:tableStyleId>{ED083AE6-46FA-4A59-8FB0-9F97EB10719F}</a:tableStyleId>
              </a:tblPr>
              <a:tblGrid>
                <a:gridCol w="503649">
                  <a:extLst>
                    <a:ext uri="{9D8B030D-6E8A-4147-A177-3AD203B41FA5}">
                      <a16:colId xmlns:a16="http://schemas.microsoft.com/office/drawing/2014/main" val="4261472240"/>
                    </a:ext>
                  </a:extLst>
                </a:gridCol>
                <a:gridCol w="503649">
                  <a:extLst>
                    <a:ext uri="{9D8B030D-6E8A-4147-A177-3AD203B41FA5}">
                      <a16:colId xmlns:a16="http://schemas.microsoft.com/office/drawing/2014/main" val="2627228948"/>
                    </a:ext>
                  </a:extLst>
                </a:gridCol>
                <a:gridCol w="503649">
                  <a:extLst>
                    <a:ext uri="{9D8B030D-6E8A-4147-A177-3AD203B41FA5}">
                      <a16:colId xmlns:a16="http://schemas.microsoft.com/office/drawing/2014/main" val="3470580820"/>
                    </a:ext>
                  </a:extLst>
                </a:gridCol>
                <a:gridCol w="503649">
                  <a:extLst>
                    <a:ext uri="{9D8B030D-6E8A-4147-A177-3AD203B41FA5}">
                      <a16:colId xmlns:a16="http://schemas.microsoft.com/office/drawing/2014/main" val="1386436989"/>
                    </a:ext>
                  </a:extLst>
                </a:gridCol>
                <a:gridCol w="503649">
                  <a:extLst>
                    <a:ext uri="{9D8B030D-6E8A-4147-A177-3AD203B41FA5}">
                      <a16:colId xmlns:a16="http://schemas.microsoft.com/office/drawing/2014/main" val="3670137785"/>
                    </a:ext>
                  </a:extLst>
                </a:gridCol>
              </a:tblGrid>
              <a:tr h="370840">
                <a:tc>
                  <a:txBody>
                    <a:bodyPr/>
                    <a:lstStyle/>
                    <a:p>
                      <a:r>
                        <a:rPr lang="en-US" altLang="zh-TW" sz="1600" dirty="0"/>
                        <a:t>M1</a:t>
                      </a:r>
                      <a:endParaRPr lang="zh-TW"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600" dirty="0"/>
                        <a:t>M2</a:t>
                      </a:r>
                      <a:endParaRPr lang="zh-TW"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600" dirty="0"/>
                        <a:t>M3</a:t>
                      </a:r>
                      <a:endParaRPr lang="zh-TW"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600" dirty="0"/>
                        <a:t>M4</a:t>
                      </a:r>
                      <a:endParaRPr lang="zh-TW" alt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600" dirty="0"/>
                        <a:t>M5</a:t>
                      </a:r>
                      <a:endParaRPr lang="zh-TW" altLang="en-US" sz="1600" dirty="0"/>
                    </a:p>
                  </a:txBody>
                  <a:tcPr/>
                </a:tc>
                <a:extLst>
                  <a:ext uri="{0D108BD9-81ED-4DB2-BD59-A6C34878D82A}">
                    <a16:rowId xmlns:a16="http://schemas.microsoft.com/office/drawing/2014/main" val="2396531178"/>
                  </a:ext>
                </a:extLst>
              </a:tr>
              <a:tr h="370840">
                <a:tc>
                  <a:txBody>
                    <a:bodyPr/>
                    <a:lstStyle/>
                    <a:p>
                      <a:r>
                        <a:rPr lang="en-US" altLang="zh-TW" dirty="0"/>
                        <a:t> 1 </a:t>
                      </a:r>
                      <a:endParaRPr lang="zh-TW" altLang="en-US" dirty="0"/>
                    </a:p>
                  </a:txBody>
                  <a:tcPr/>
                </a:tc>
                <a:tc>
                  <a:txBody>
                    <a:bodyPr/>
                    <a:lstStyle/>
                    <a:p>
                      <a:r>
                        <a:rPr lang="en-US" altLang="zh-TW" dirty="0"/>
                        <a:t> -1</a:t>
                      </a:r>
                      <a:endParaRPr lang="zh-TW" altLang="en-US" dirty="0"/>
                    </a:p>
                  </a:txBody>
                  <a:tcPr/>
                </a:tc>
                <a:tc>
                  <a:txBody>
                    <a:bodyPr/>
                    <a:lstStyle/>
                    <a:p>
                      <a:r>
                        <a:rPr lang="en-US" altLang="zh-TW" dirty="0"/>
                        <a:t> 1  </a:t>
                      </a:r>
                      <a:endParaRPr lang="zh-TW" altLang="en-US" dirty="0"/>
                    </a:p>
                  </a:txBody>
                  <a:tcPr/>
                </a:tc>
                <a:tc>
                  <a:txBody>
                    <a:bodyPr/>
                    <a:lstStyle/>
                    <a:p>
                      <a:r>
                        <a:rPr lang="en-US" altLang="zh-TW" dirty="0"/>
                        <a:t> -1</a:t>
                      </a:r>
                      <a:endParaRPr lang="zh-TW" altLang="en-US" dirty="0"/>
                    </a:p>
                  </a:txBody>
                  <a:tcPr/>
                </a:tc>
                <a:tc>
                  <a:txBody>
                    <a:bodyPr/>
                    <a:lstStyle/>
                    <a:p>
                      <a:r>
                        <a:rPr lang="en-US" altLang="zh-TW" dirty="0"/>
                        <a:t>-1</a:t>
                      </a:r>
                      <a:endParaRPr lang="zh-TW" altLang="en-US" dirty="0"/>
                    </a:p>
                  </a:txBody>
                  <a:tcPr/>
                </a:tc>
                <a:extLst>
                  <a:ext uri="{0D108BD9-81ED-4DB2-BD59-A6C34878D82A}">
                    <a16:rowId xmlns:a16="http://schemas.microsoft.com/office/drawing/2014/main" val="1254968855"/>
                  </a:ext>
                </a:extLst>
              </a:tr>
            </a:tbl>
          </a:graphicData>
        </a:graphic>
      </p:graphicFrame>
      <p:sp>
        <p:nvSpPr>
          <p:cNvPr id="50" name="文字方塊 49">
            <a:extLst>
              <a:ext uri="{FF2B5EF4-FFF2-40B4-BE49-F238E27FC236}">
                <a16:creationId xmlns:a16="http://schemas.microsoft.com/office/drawing/2014/main" id="{158220A8-91C8-43AE-8A98-DBCAFDE6CC85}"/>
              </a:ext>
            </a:extLst>
          </p:cNvPr>
          <p:cNvSpPr txBox="1"/>
          <p:nvPr/>
        </p:nvSpPr>
        <p:spPr>
          <a:xfrm>
            <a:off x="6315726" y="3500186"/>
            <a:ext cx="2241060" cy="369332"/>
          </a:xfrm>
          <a:prstGeom prst="rect">
            <a:avLst/>
          </a:prstGeom>
          <a:noFill/>
        </p:spPr>
        <p:txBody>
          <a:bodyPr wrap="square" rtlCol="0">
            <a:spAutoFit/>
          </a:bodyPr>
          <a:lstStyle/>
          <a:p>
            <a:r>
              <a:rPr lang="en-US" altLang="zh-TW" dirty="0"/>
              <a:t>Predict Medicine: </a:t>
            </a:r>
            <a:endParaRPr lang="zh-TW" altLang="en-US" dirty="0"/>
          </a:p>
        </p:txBody>
      </p:sp>
      <p:sp>
        <p:nvSpPr>
          <p:cNvPr id="51" name="文字方塊 50">
            <a:extLst>
              <a:ext uri="{FF2B5EF4-FFF2-40B4-BE49-F238E27FC236}">
                <a16:creationId xmlns:a16="http://schemas.microsoft.com/office/drawing/2014/main" id="{4E68AB7B-3965-41DA-A199-B5AFB5D46931}"/>
              </a:ext>
            </a:extLst>
          </p:cNvPr>
          <p:cNvSpPr txBox="1"/>
          <p:nvPr/>
        </p:nvSpPr>
        <p:spPr>
          <a:xfrm>
            <a:off x="6342830" y="3857644"/>
            <a:ext cx="2241060" cy="369332"/>
          </a:xfrm>
          <a:prstGeom prst="rect">
            <a:avLst/>
          </a:prstGeom>
          <a:noFill/>
        </p:spPr>
        <p:txBody>
          <a:bodyPr wrap="square" rtlCol="0">
            <a:spAutoFit/>
          </a:bodyPr>
          <a:lstStyle/>
          <a:p>
            <a:r>
              <a:rPr lang="en-US" altLang="zh-TW" dirty="0"/>
              <a:t>Gain Reward      : </a:t>
            </a:r>
            <a:endParaRPr lang="zh-TW" altLang="en-US" dirty="0"/>
          </a:p>
        </p:txBody>
      </p:sp>
      <p:sp>
        <p:nvSpPr>
          <p:cNvPr id="52" name="矩形 51">
            <a:extLst>
              <a:ext uri="{FF2B5EF4-FFF2-40B4-BE49-F238E27FC236}">
                <a16:creationId xmlns:a16="http://schemas.microsoft.com/office/drawing/2014/main" id="{A94873DF-59B5-4B86-B665-EBB333A1AEEF}"/>
              </a:ext>
            </a:extLst>
          </p:cNvPr>
          <p:cNvSpPr/>
          <p:nvPr/>
        </p:nvSpPr>
        <p:spPr>
          <a:xfrm>
            <a:off x="6972915" y="5661482"/>
            <a:ext cx="511496" cy="695707"/>
          </a:xfrm>
          <a:prstGeom prst="rect">
            <a:avLst/>
          </a:prstGeom>
          <a:solidFill>
            <a:srgbClr val="B31166">
              <a:alpha val="21961"/>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48D38346-CEBB-4A9E-8718-F0C6BCD71DDB}"/>
                  </a:ext>
                </a:extLst>
              </p:cNvPr>
              <p:cNvSpPr txBox="1"/>
              <p:nvPr/>
            </p:nvSpPr>
            <p:spPr>
              <a:xfrm>
                <a:off x="8468025" y="3095345"/>
                <a:ext cx="3523487" cy="400110"/>
              </a:xfrm>
              <a:prstGeom prst="rect">
                <a:avLst/>
              </a:prstGeom>
              <a:noFill/>
            </p:spPr>
            <p:txBody>
              <a:bodyPr wrap="square" rtlCol="0">
                <a:spAutoFit/>
              </a:bodyPr>
              <a:lstStyle/>
              <a:p>
                <a:r>
                  <a:rPr lang="en-US" altLang="zh-TW" dirty="0">
                    <a:solidFill>
                      <a:srgbClr val="FF0000"/>
                    </a:solidFill>
                  </a:rPr>
                  <a:t>Choose the max </a:t>
                </a:r>
                <a:r>
                  <a:rPr lang="en-US" altLang="zh-TW" dirty="0">
                    <a:solidFill>
                      <a:srgbClr val="FF0000"/>
                    </a:solidFill>
                    <a:sym typeface="Wingdings" panose="05000000000000000000" pitchFamily="2" charset="2"/>
                  </a:rPr>
                  <a:t> action </a:t>
                </a:r>
                <a14:m>
                  <m:oMath xmlns:m="http://schemas.openxmlformats.org/officeDocument/2006/math">
                    <m:sSub>
                      <m:sSubPr>
                        <m:ctrlPr>
                          <a:rPr lang="en-US" altLang="zh-TW" sz="2000" i="1" smtClean="0">
                            <a:solidFill>
                              <a:srgbClr val="FF0000"/>
                            </a:solidFill>
                            <a:latin typeface="Cambria Math" panose="02040503050406030204" pitchFamily="18" charset="0"/>
                          </a:rPr>
                        </m:ctrlPr>
                      </m:sSubPr>
                      <m:e>
                        <m:r>
                          <a:rPr lang="en-US" altLang="zh-TW" sz="2000" b="0" i="1" smtClean="0">
                            <a:solidFill>
                              <a:srgbClr val="FF0000"/>
                            </a:solidFill>
                            <a:latin typeface="Cambria Math" panose="02040503050406030204" pitchFamily="18" charset="0"/>
                          </a:rPr>
                          <m:t>𝑎</m:t>
                        </m:r>
                      </m:e>
                      <m:sub>
                        <m:r>
                          <a:rPr lang="en-US" altLang="zh-TW" sz="2000" i="1">
                            <a:solidFill>
                              <a:srgbClr val="FF0000"/>
                            </a:solidFill>
                            <a:latin typeface="Cambria Math" panose="02040503050406030204" pitchFamily="18" charset="0"/>
                          </a:rPr>
                          <m:t>1</m:t>
                        </m:r>
                      </m:sub>
                    </m:sSub>
                  </m:oMath>
                </a14:m>
                <a:r>
                  <a:rPr lang="en-US" altLang="zh-TW" sz="2000" dirty="0">
                    <a:solidFill>
                      <a:srgbClr val="FF0000"/>
                    </a:solidFill>
                    <a:sym typeface="Wingdings" panose="05000000000000000000" pitchFamily="2" charset="2"/>
                  </a:rPr>
                  <a:t> </a:t>
                </a:r>
                <a:endParaRPr lang="zh-TW" altLang="en-US" dirty="0">
                  <a:solidFill>
                    <a:srgbClr val="FF0000"/>
                  </a:solidFill>
                </a:endParaRPr>
              </a:p>
            </p:txBody>
          </p:sp>
        </mc:Choice>
        <mc:Fallback xmlns="">
          <p:sp>
            <p:nvSpPr>
              <p:cNvPr id="53" name="文字方塊 52">
                <a:extLst>
                  <a:ext uri="{FF2B5EF4-FFF2-40B4-BE49-F238E27FC236}">
                    <a16:creationId xmlns:a16="http://schemas.microsoft.com/office/drawing/2014/main" id="{48D38346-CEBB-4A9E-8718-F0C6BCD71DDB}"/>
                  </a:ext>
                </a:extLst>
              </p:cNvPr>
              <p:cNvSpPr txBox="1">
                <a:spLocks noRot="1" noChangeAspect="1" noMove="1" noResize="1" noEditPoints="1" noAdjustHandles="1" noChangeArrowheads="1" noChangeShapeType="1" noTextEdit="1"/>
              </p:cNvSpPr>
              <p:nvPr/>
            </p:nvSpPr>
            <p:spPr>
              <a:xfrm>
                <a:off x="8468025" y="3095345"/>
                <a:ext cx="3523487" cy="400110"/>
              </a:xfrm>
              <a:prstGeom prst="rect">
                <a:avLst/>
              </a:prstGeom>
              <a:blipFill>
                <a:blip r:embed="rId15"/>
                <a:stretch>
                  <a:fillRect l="-1384" t="-3077" b="-24615"/>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54" name="矩形 53">
                <a:extLst>
                  <a:ext uri="{FF2B5EF4-FFF2-40B4-BE49-F238E27FC236}">
                    <a16:creationId xmlns:a16="http://schemas.microsoft.com/office/drawing/2014/main" id="{77593DE6-F46E-4D0B-B7C6-704379610030}"/>
                  </a:ext>
                </a:extLst>
              </p:cNvPr>
              <p:cNvSpPr/>
              <p:nvPr/>
            </p:nvSpPr>
            <p:spPr>
              <a:xfrm>
                <a:off x="6274732" y="1772006"/>
                <a:ext cx="2544158" cy="436530"/>
              </a:xfrm>
              <a:prstGeom prst="rect">
                <a:avLst/>
              </a:prstGeom>
            </p:spPr>
            <p:txBody>
              <a:bodyPr wrap="none">
                <a:spAutoFit/>
              </a:bodyPr>
              <a:lstStyle/>
              <a:p>
                <a14:m>
                  <m:oMath xmlns:m="http://schemas.openxmlformats.org/officeDocument/2006/math">
                    <m:sSubSup>
                      <m:sSubSupPr>
                        <m:ctrlPr>
                          <a:rPr lang="en-US" altLang="zh-TW" sz="2000" i="1" smtClean="0">
                            <a:latin typeface="Cambria Math" panose="02040503050406030204" pitchFamily="18" charset="0"/>
                          </a:rPr>
                        </m:ctrlPr>
                      </m:sSubSupPr>
                      <m:e>
                        <m:r>
                          <a:rPr lang="en-US" altLang="zh-TW" sz="2000" i="1">
                            <a:latin typeface="Cambria Math" panose="02040503050406030204" pitchFamily="18" charset="0"/>
                          </a:rPr>
                          <m:t>𝐶</m:t>
                        </m:r>
                      </m:e>
                      <m:sub>
                        <m:r>
                          <a:rPr lang="en-US" altLang="zh-TW" sz="2000" i="1">
                            <a:latin typeface="Cambria Math" panose="02040503050406030204" pitchFamily="18" charset="0"/>
                          </a:rPr>
                          <m:t>𝑖</m:t>
                        </m:r>
                      </m:sub>
                      <m:sup>
                        <m:r>
                          <a:rPr lang="en-US" altLang="zh-TW" sz="2000" i="1">
                            <a:latin typeface="Cambria Math" panose="02040503050406030204" pitchFamily="18" charset="0"/>
                          </a:rPr>
                          <m:t>𝑝</m:t>
                        </m:r>
                      </m:sup>
                    </m:sSubSup>
                  </m:oMath>
                </a14:m>
                <a:r>
                  <a:rPr lang="en-US" altLang="zh-TW" sz="2000" dirty="0">
                    <a:latin typeface="LinLibertineT"/>
                  </a:rPr>
                  <a:t>  + </a:t>
                </a:r>
                <a14:m>
                  <m:oMath xmlns:m="http://schemas.openxmlformats.org/officeDocument/2006/math">
                    <m:r>
                      <a:rPr lang="en-US" altLang="zh-TW" sz="2000" b="0" i="0" smtClean="0">
                        <a:latin typeface="Cambria Math" panose="02040503050406030204" pitchFamily="18" charset="0"/>
                      </a:rPr>
                      <m:t> </m:t>
                    </m:r>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𝐶</m:t>
                        </m:r>
                      </m:e>
                      <m:sub>
                        <m:r>
                          <a:rPr lang="en-US" altLang="zh-TW" sz="2000" i="1">
                            <a:latin typeface="Cambria Math" panose="02040503050406030204" pitchFamily="18" charset="0"/>
                          </a:rPr>
                          <m:t>𝑖</m:t>
                        </m:r>
                      </m:sub>
                      <m:sup>
                        <m:r>
                          <a:rPr lang="en-US" altLang="zh-TW" sz="2000" i="1">
                            <a:latin typeface="Cambria Math" panose="02040503050406030204" pitchFamily="18" charset="0"/>
                          </a:rPr>
                          <m:t>𝑑</m:t>
                        </m:r>
                      </m:sup>
                    </m:sSubSup>
                  </m:oMath>
                </a14:m>
                <a:r>
                  <a:rPr lang="en-US" altLang="zh-TW" sz="2000" dirty="0">
                    <a:latin typeface="LinLibertineT"/>
                  </a:rPr>
                  <a:t> + </a:t>
                </a:r>
                <a14:m>
                  <m:oMath xmlns:m="http://schemas.openxmlformats.org/officeDocument/2006/math">
                    <m:r>
                      <a:rPr lang="en-US" altLang="zh-TW" sz="2000">
                        <a:latin typeface="Cambria Math" panose="02040503050406030204" pitchFamily="18" charset="0"/>
                      </a:rPr>
                      <m:t> </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𝑔</m:t>
                        </m:r>
                      </m:e>
                      <m:sub>
                        <m:r>
                          <a:rPr lang="en-US" altLang="zh-TW" sz="2000" i="1">
                            <a:latin typeface="Cambria Math" panose="02040503050406030204" pitchFamily="18" charset="0"/>
                          </a:rPr>
                          <m:t>1</m:t>
                        </m:r>
                      </m:sub>
                    </m:sSub>
                  </m:oMath>
                </a14:m>
                <a:r>
                  <a:rPr lang="en-US" altLang="zh-TW" sz="2000" dirty="0">
                    <a:latin typeface="LinLibertineT"/>
                  </a:rPr>
                  <a:t>  </a:t>
                </a:r>
                <a:r>
                  <a:rPr lang="zh-TW" altLang="en-US" sz="2000" dirty="0">
                    <a:latin typeface="LinLibertineT"/>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𝑍</m:t>
                        </m:r>
                      </m:e>
                      <m:sub>
                        <m:r>
                          <a:rPr lang="en-US" altLang="zh-TW" sz="2000" b="0" i="1" smtClean="0">
                            <a:latin typeface="Cambria Math" panose="02040503050406030204" pitchFamily="18" charset="0"/>
                          </a:rPr>
                          <m:t>1</m:t>
                        </m:r>
                      </m:sub>
                    </m:sSub>
                  </m:oMath>
                </a14:m>
                <a:r>
                  <a:rPr lang="en-US" altLang="zh-TW" sz="2000" dirty="0">
                    <a:latin typeface="LinLibertineT"/>
                  </a:rPr>
                  <a:t>  </a:t>
                </a:r>
                <a:endParaRPr lang="zh-TW" altLang="en-US" sz="2000" dirty="0"/>
              </a:p>
            </p:txBody>
          </p:sp>
        </mc:Choice>
        <mc:Fallback>
          <p:sp>
            <p:nvSpPr>
              <p:cNvPr id="54" name="矩形 53">
                <a:extLst>
                  <a:ext uri="{FF2B5EF4-FFF2-40B4-BE49-F238E27FC236}">
                    <a16:creationId xmlns:a16="http://schemas.microsoft.com/office/drawing/2014/main" id="{77593DE6-F46E-4D0B-B7C6-704379610030}"/>
                  </a:ext>
                </a:extLst>
              </p:cNvPr>
              <p:cNvSpPr>
                <a:spLocks noRot="1" noChangeAspect="1" noMove="1" noResize="1" noEditPoints="1" noAdjustHandles="1" noChangeArrowheads="1" noChangeShapeType="1" noTextEdit="1"/>
              </p:cNvSpPr>
              <p:nvPr/>
            </p:nvSpPr>
            <p:spPr>
              <a:xfrm>
                <a:off x="6274732" y="1772006"/>
                <a:ext cx="2544158" cy="436530"/>
              </a:xfrm>
              <a:prstGeom prst="rect">
                <a:avLst/>
              </a:prstGeom>
              <a:blipFill>
                <a:blip r:embed="rId16"/>
                <a:stretch>
                  <a:fillRect t="-2817" b="-2253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9" name="矩形 58">
                <a:extLst>
                  <a:ext uri="{FF2B5EF4-FFF2-40B4-BE49-F238E27FC236}">
                    <a16:creationId xmlns:a16="http://schemas.microsoft.com/office/drawing/2014/main" id="{CAD48E02-D521-44EC-B781-84E757D6AFFB}"/>
                  </a:ext>
                </a:extLst>
              </p:cNvPr>
              <p:cNvSpPr/>
              <p:nvPr/>
            </p:nvSpPr>
            <p:spPr>
              <a:xfrm>
                <a:off x="6324342" y="2687211"/>
                <a:ext cx="2377813" cy="400110"/>
              </a:xfrm>
              <a:prstGeom prst="rect">
                <a:avLst/>
              </a:prstGeom>
            </p:spPr>
            <p:txBody>
              <a:bodyPr wrap="square">
                <a:spAutoFit/>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i="1">
                            <a:latin typeface="Cambria Math" panose="02040503050406030204" pitchFamily="18" charset="0"/>
                          </a:rPr>
                          <m:t>𝑍</m:t>
                        </m:r>
                      </m:e>
                      <m:sub>
                        <m:r>
                          <a:rPr lang="en-US" altLang="zh-TW" sz="2000" b="0" i="1" smtClean="0">
                            <a:latin typeface="Cambria Math" panose="02040503050406030204" pitchFamily="18" charset="0"/>
                          </a:rPr>
                          <m:t>1</m:t>
                        </m:r>
                      </m:sub>
                    </m:sSub>
                  </m:oMath>
                </a14:m>
                <a:r>
                  <a:rPr lang="en-US" altLang="zh-TW" sz="2000" dirty="0">
                    <a:latin typeface="LinLibertineT"/>
                  </a:rPr>
                  <a:t> +</a:t>
                </a:r>
                <a:r>
                  <a:rPr lang="zh-TW" altLang="en-US" sz="2000" dirty="0">
                    <a:latin typeface="LinLibertineT"/>
                  </a:rPr>
                  <a:t> </a:t>
                </a:r>
                <a14:m>
                  <m:oMath xmlns:m="http://schemas.openxmlformats.org/officeDocument/2006/math">
                    <m:r>
                      <a:rPr lang="zh-TW" altLang="en-US" sz="2000" i="1" dirty="0">
                        <a:latin typeface="Cambria Math" panose="02040503050406030204" pitchFamily="18" charset="0"/>
                      </a:rPr>
                      <m:t> </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b="0" i="1" smtClean="0">
                            <a:latin typeface="Cambria Math" panose="02040503050406030204" pitchFamily="18" charset="0"/>
                          </a:rPr>
                          <m:t>1</m:t>
                        </m:r>
                      </m:sub>
                    </m:sSub>
                  </m:oMath>
                </a14:m>
                <a:r>
                  <a:rPr lang="zh-TW" altLang="en-US" sz="2000" dirty="0"/>
                  <a:t> </a:t>
                </a:r>
                <a:r>
                  <a:rPr lang="en-US" altLang="zh-TW" sz="2000" dirty="0"/>
                  <a:t>+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h</m:t>
                        </m:r>
                      </m:e>
                      <m:sub>
                        <m:r>
                          <a:rPr lang="en-US" altLang="zh-TW" sz="2000" b="0" i="1" smtClean="0">
                            <a:latin typeface="Cambria Math" panose="02040503050406030204" pitchFamily="18" charset="0"/>
                          </a:rPr>
                          <m:t>0</m:t>
                        </m:r>
                      </m:sub>
                    </m:sSub>
                    <m:r>
                      <a:rPr lang="zh-TW" altLang="en-US" sz="2000" i="1">
                        <a:latin typeface="Cambria Math" panose="02040503050406030204" pitchFamily="18" charset="0"/>
                      </a:rPr>
                      <m:t> </m:t>
                    </m:r>
                  </m:oMath>
                </a14:m>
                <a:r>
                  <a:rPr lang="zh-TW" altLang="en-US" sz="2000" dirty="0">
                    <a:latin typeface="LinLibertineT"/>
                  </a:rPr>
                  <a:t>→</a:t>
                </a:r>
                <a:r>
                  <a:rPr lang="zh-TW" altLang="en-US" sz="2000" dirty="0"/>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b="0" i="1" smtClean="0">
                            <a:latin typeface="Cambria Math" panose="02040503050406030204" pitchFamily="18" charset="0"/>
                          </a:rPr>
                          <m:t>1</m:t>
                        </m:r>
                      </m:sub>
                    </m:sSub>
                  </m:oMath>
                </a14:m>
                <a:endParaRPr lang="zh-TW" altLang="en-US" sz="2000" dirty="0"/>
              </a:p>
            </p:txBody>
          </p:sp>
        </mc:Choice>
        <mc:Fallback xmlns="">
          <p:sp>
            <p:nvSpPr>
              <p:cNvPr id="59" name="矩形 58">
                <a:extLst>
                  <a:ext uri="{FF2B5EF4-FFF2-40B4-BE49-F238E27FC236}">
                    <a16:creationId xmlns:a16="http://schemas.microsoft.com/office/drawing/2014/main" id="{CAD48E02-D521-44EC-B781-84E757D6AFFB}"/>
                  </a:ext>
                </a:extLst>
              </p:cNvPr>
              <p:cNvSpPr>
                <a:spLocks noRot="1" noChangeAspect="1" noMove="1" noResize="1" noEditPoints="1" noAdjustHandles="1" noChangeArrowheads="1" noChangeShapeType="1" noTextEdit="1"/>
              </p:cNvSpPr>
              <p:nvPr/>
            </p:nvSpPr>
            <p:spPr>
              <a:xfrm>
                <a:off x="6324342" y="2687211"/>
                <a:ext cx="2377813" cy="400110"/>
              </a:xfrm>
              <a:prstGeom prst="rect">
                <a:avLst/>
              </a:prstGeom>
              <a:blipFill>
                <a:blip r:embed="rId17"/>
                <a:stretch>
                  <a:fillRect t="-12308" b="-27692"/>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2" name="矩形 61">
                <a:extLst>
                  <a:ext uri="{FF2B5EF4-FFF2-40B4-BE49-F238E27FC236}">
                    <a16:creationId xmlns:a16="http://schemas.microsoft.com/office/drawing/2014/main" id="{162ECEA7-570E-4788-BF71-6E7F933C7224}"/>
                  </a:ext>
                </a:extLst>
              </p:cNvPr>
              <p:cNvSpPr/>
              <p:nvPr/>
            </p:nvSpPr>
            <p:spPr>
              <a:xfrm>
                <a:off x="6429337" y="4187630"/>
                <a:ext cx="2377813" cy="400110"/>
              </a:xfrm>
              <a:prstGeom prst="rect">
                <a:avLst/>
              </a:prstGeom>
            </p:spPr>
            <p:txBody>
              <a:bodyPr wrap="square">
                <a:spAutoFit/>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𝑍</m:t>
                        </m:r>
                      </m:e>
                      <m:sub>
                        <m:r>
                          <a:rPr lang="en-US" altLang="zh-TW" sz="2000" b="0" i="1" smtClean="0">
                            <a:latin typeface="Cambria Math" panose="02040503050406030204" pitchFamily="18" charset="0"/>
                          </a:rPr>
                          <m:t>1</m:t>
                        </m:r>
                      </m:sub>
                    </m:sSub>
                  </m:oMath>
                </a14:m>
                <a:r>
                  <a:rPr lang="zh-TW" altLang="en-US" sz="2000" dirty="0">
                    <a:latin typeface="LinLibertineT"/>
                  </a:rPr>
                  <a:t> </a:t>
                </a:r>
                <a:r>
                  <a:rPr lang="en-US" altLang="zh-TW" sz="2000" dirty="0">
                    <a:latin typeface="LinLibertineT"/>
                  </a:rPr>
                  <a:t>+ </a:t>
                </a:r>
                <a14:m>
                  <m:oMath xmlns:m="http://schemas.openxmlformats.org/officeDocument/2006/math">
                    <m:r>
                      <a:rPr lang="en-US" altLang="zh-TW" sz="2000" b="0" i="0" smtClean="0">
                        <a:latin typeface="Cambria Math" panose="02040503050406030204" pitchFamily="18" charset="0"/>
                      </a:rPr>
                      <m:t> </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𝑔</m:t>
                        </m:r>
                      </m:e>
                      <m:sub>
                        <m:r>
                          <a:rPr lang="en-US" altLang="zh-TW" sz="2000" b="0" i="1" smtClean="0">
                            <a:latin typeface="Cambria Math" panose="02040503050406030204" pitchFamily="18" charset="0"/>
                          </a:rPr>
                          <m:t>2</m:t>
                        </m:r>
                      </m:sub>
                    </m:sSub>
                  </m:oMath>
                </a14:m>
                <a:r>
                  <a:rPr lang="zh-TW" altLang="en-US" sz="2000" dirty="0"/>
                  <a:t> </a:t>
                </a:r>
                <a:r>
                  <a:rPr lang="zh-TW" altLang="en-US" sz="2000" dirty="0">
                    <a:latin typeface="LinLibertineT"/>
                  </a:rPr>
                  <a:t>→ </a:t>
                </a:r>
                <a:r>
                  <a:rPr lang="en-US" altLang="zh-TW" sz="2000" dirty="0"/>
                  <a:t> </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𝑥</m:t>
                        </m:r>
                      </m:e>
                      <m:sub>
                        <m:r>
                          <a:rPr lang="en-US" altLang="zh-TW" sz="2000" b="0" i="1" smtClean="0">
                            <a:latin typeface="Cambria Math" panose="02040503050406030204" pitchFamily="18" charset="0"/>
                          </a:rPr>
                          <m:t>2</m:t>
                        </m:r>
                      </m:sub>
                    </m:sSub>
                  </m:oMath>
                </a14:m>
                <a:r>
                  <a:rPr lang="zh-TW" altLang="en-US" sz="2000" dirty="0"/>
                  <a:t> </a:t>
                </a:r>
              </a:p>
            </p:txBody>
          </p:sp>
        </mc:Choice>
        <mc:Fallback>
          <p:sp>
            <p:nvSpPr>
              <p:cNvPr id="62" name="矩形 61">
                <a:extLst>
                  <a:ext uri="{FF2B5EF4-FFF2-40B4-BE49-F238E27FC236}">
                    <a16:creationId xmlns:a16="http://schemas.microsoft.com/office/drawing/2014/main" id="{162ECEA7-570E-4788-BF71-6E7F933C7224}"/>
                  </a:ext>
                </a:extLst>
              </p:cNvPr>
              <p:cNvSpPr>
                <a:spLocks noRot="1" noChangeAspect="1" noMove="1" noResize="1" noEditPoints="1" noAdjustHandles="1" noChangeArrowheads="1" noChangeShapeType="1" noTextEdit="1"/>
              </p:cNvSpPr>
              <p:nvPr/>
            </p:nvSpPr>
            <p:spPr>
              <a:xfrm>
                <a:off x="6429337" y="4187630"/>
                <a:ext cx="2377813" cy="400110"/>
              </a:xfrm>
              <a:prstGeom prst="rect">
                <a:avLst/>
              </a:prstGeom>
              <a:blipFill>
                <a:blip r:embed="rId18"/>
                <a:stretch>
                  <a:fillRect t="-9091" b="-25758"/>
                </a:stretch>
              </a:blipFill>
            </p:spPr>
            <p:txBody>
              <a:bodyPr/>
              <a:lstStyle/>
              <a:p>
                <a:r>
                  <a:rPr lang="zh-TW" altLang="en-US">
                    <a:noFill/>
                  </a:rPr>
                  <a:t> </a:t>
                </a:r>
              </a:p>
            </p:txBody>
          </p:sp>
        </mc:Fallback>
      </mc:AlternateContent>
      <mc:AlternateContent xmlns:mc="http://schemas.openxmlformats.org/markup-compatibility/2006">
        <mc:Choice xmlns:a14="http://schemas.microsoft.com/office/drawing/2010/main" Requires="a14">
          <p:sp>
            <p:nvSpPr>
              <p:cNvPr id="63" name="矩形 62">
                <a:extLst>
                  <a:ext uri="{FF2B5EF4-FFF2-40B4-BE49-F238E27FC236}">
                    <a16:creationId xmlns:a16="http://schemas.microsoft.com/office/drawing/2014/main" id="{15804279-EA60-43B6-A844-83AAD431D274}"/>
                  </a:ext>
                </a:extLst>
              </p:cNvPr>
              <p:cNvSpPr/>
              <p:nvPr/>
            </p:nvSpPr>
            <p:spPr>
              <a:xfrm>
                <a:off x="6442427" y="4605476"/>
                <a:ext cx="3409665" cy="400110"/>
              </a:xfrm>
              <a:prstGeom prst="rect">
                <a:avLst/>
              </a:prstGeom>
            </p:spPr>
            <p:txBody>
              <a:bodyPr wrap="square">
                <a:spAutoFit/>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𝑍</m:t>
                        </m:r>
                      </m:e>
                      <m:sub>
                        <m:r>
                          <a:rPr lang="en-US" altLang="zh-TW" sz="2000" b="0" i="1" smtClean="0">
                            <a:latin typeface="Cambria Math" panose="02040503050406030204" pitchFamily="18" charset="0"/>
                          </a:rPr>
                          <m:t>2</m:t>
                        </m:r>
                      </m:sub>
                    </m:sSub>
                  </m:oMath>
                </a14:m>
                <a:r>
                  <a:rPr lang="en-US" altLang="zh-TW" sz="2000" dirty="0">
                    <a:latin typeface="LinLibertineT"/>
                  </a:rPr>
                  <a:t> +</a:t>
                </a:r>
                <a:r>
                  <a:rPr lang="zh-TW" altLang="en-US" sz="2000" dirty="0">
                    <a:latin typeface="LinLibertineT"/>
                  </a:rPr>
                  <a:t> </a:t>
                </a:r>
                <a14:m>
                  <m:oMath xmlns:m="http://schemas.openxmlformats.org/officeDocument/2006/math">
                    <m:r>
                      <a:rPr lang="zh-TW" altLang="en-US" sz="2000" i="1" dirty="0">
                        <a:latin typeface="Cambria Math" panose="02040503050406030204" pitchFamily="18" charset="0"/>
                      </a:rPr>
                      <m:t> </m:t>
                    </m:r>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𝑥</m:t>
                        </m:r>
                      </m:e>
                      <m:sub>
                        <m:r>
                          <a:rPr lang="en-US" altLang="zh-TW" sz="2000" b="0" i="1" smtClean="0">
                            <a:latin typeface="Cambria Math" panose="02040503050406030204" pitchFamily="18" charset="0"/>
                          </a:rPr>
                          <m:t>2</m:t>
                        </m:r>
                      </m:sub>
                    </m:sSub>
                  </m:oMath>
                </a14:m>
                <a:r>
                  <a:rPr lang="zh-TW" altLang="en-US" sz="2000" dirty="0"/>
                  <a:t> </a:t>
                </a:r>
                <a:r>
                  <a:rPr lang="en-US" altLang="zh-TW" sz="2000" dirty="0"/>
                  <a:t>+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h</m:t>
                        </m:r>
                      </m:e>
                      <m:sub>
                        <m:r>
                          <a:rPr lang="en-US" altLang="zh-TW" sz="2000" b="0" i="1" smtClean="0">
                            <a:latin typeface="Cambria Math" panose="02040503050406030204" pitchFamily="18" charset="0"/>
                          </a:rPr>
                          <m:t>1</m:t>
                        </m:r>
                      </m:sub>
                    </m:sSub>
                    <m:r>
                      <a:rPr lang="zh-TW" altLang="en-US" sz="2000" i="1">
                        <a:latin typeface="Cambria Math" panose="02040503050406030204" pitchFamily="18" charset="0"/>
                      </a:rPr>
                      <m:t> </m:t>
                    </m:r>
                  </m:oMath>
                </a14:m>
                <a:r>
                  <a:rPr lang="zh-TW" altLang="en-US" sz="2000" dirty="0">
                    <a:latin typeface="LinLibertineT"/>
                  </a:rPr>
                  <a:t>→</a:t>
                </a:r>
                <a:r>
                  <a:rPr lang="zh-TW" altLang="en-US" sz="2000" dirty="0"/>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𝑆</m:t>
                        </m:r>
                      </m:e>
                      <m:sub>
                        <m:r>
                          <a:rPr lang="en-US" altLang="zh-TW" sz="2000" b="0" i="1" smtClean="0">
                            <a:latin typeface="Cambria Math" panose="02040503050406030204" pitchFamily="18" charset="0"/>
                          </a:rPr>
                          <m:t>2</m:t>
                        </m:r>
                      </m:sub>
                    </m:sSub>
                  </m:oMath>
                </a14:m>
                <a:endParaRPr lang="zh-TW" altLang="en-US" sz="2000" dirty="0"/>
              </a:p>
            </p:txBody>
          </p:sp>
        </mc:Choice>
        <mc:Fallback>
          <p:sp>
            <p:nvSpPr>
              <p:cNvPr id="63" name="矩形 62">
                <a:extLst>
                  <a:ext uri="{FF2B5EF4-FFF2-40B4-BE49-F238E27FC236}">
                    <a16:creationId xmlns:a16="http://schemas.microsoft.com/office/drawing/2014/main" id="{15804279-EA60-43B6-A844-83AAD431D274}"/>
                  </a:ext>
                </a:extLst>
              </p:cNvPr>
              <p:cNvSpPr>
                <a:spLocks noRot="1" noChangeAspect="1" noMove="1" noResize="1" noEditPoints="1" noAdjustHandles="1" noChangeArrowheads="1" noChangeShapeType="1" noTextEdit="1"/>
              </p:cNvSpPr>
              <p:nvPr/>
            </p:nvSpPr>
            <p:spPr>
              <a:xfrm>
                <a:off x="6442427" y="4605476"/>
                <a:ext cx="3409665" cy="400110"/>
              </a:xfrm>
              <a:prstGeom prst="rect">
                <a:avLst/>
              </a:prstGeom>
              <a:blipFill>
                <a:blip r:embed="rId19"/>
                <a:stretch>
                  <a:fillRect t="-10606" b="-257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4" name="矩形 63">
                <a:extLst>
                  <a:ext uri="{FF2B5EF4-FFF2-40B4-BE49-F238E27FC236}">
                    <a16:creationId xmlns:a16="http://schemas.microsoft.com/office/drawing/2014/main" id="{4CDFF17B-93B8-4278-A6A6-5772026F2922}"/>
                  </a:ext>
                </a:extLst>
              </p:cNvPr>
              <p:cNvSpPr/>
              <p:nvPr/>
            </p:nvSpPr>
            <p:spPr>
              <a:xfrm>
                <a:off x="5768369" y="5810533"/>
                <a:ext cx="531940" cy="369332"/>
              </a:xfrm>
              <a:prstGeom prst="rect">
                <a:avLst/>
              </a:prstGeom>
            </p:spPr>
            <p:txBody>
              <a:bodyPr wrap="none">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𝑆</m:t>
                        </m:r>
                      </m:e>
                      <m:sub>
                        <m:r>
                          <a:rPr lang="en-US" altLang="zh-TW" b="0" i="1" smtClean="0">
                            <a:latin typeface="Cambria Math" panose="02040503050406030204" pitchFamily="18" charset="0"/>
                          </a:rPr>
                          <m:t>2</m:t>
                        </m:r>
                      </m:sub>
                    </m:sSub>
                  </m:oMath>
                </a14:m>
                <a:r>
                  <a:rPr lang="zh-TW" altLang="en-US" dirty="0"/>
                  <a:t> </a:t>
                </a:r>
                <a:r>
                  <a:rPr lang="en-US" altLang="zh-TW" dirty="0"/>
                  <a:t>:</a:t>
                </a:r>
              </a:p>
            </p:txBody>
          </p:sp>
        </mc:Choice>
        <mc:Fallback xmlns="">
          <p:sp>
            <p:nvSpPr>
              <p:cNvPr id="64" name="矩形 63">
                <a:extLst>
                  <a:ext uri="{FF2B5EF4-FFF2-40B4-BE49-F238E27FC236}">
                    <a16:creationId xmlns:a16="http://schemas.microsoft.com/office/drawing/2014/main" id="{4CDFF17B-93B8-4278-A6A6-5772026F2922}"/>
                  </a:ext>
                </a:extLst>
              </p:cNvPr>
              <p:cNvSpPr>
                <a:spLocks noRot="1" noChangeAspect="1" noMove="1" noResize="1" noEditPoints="1" noAdjustHandles="1" noChangeArrowheads="1" noChangeShapeType="1" noTextEdit="1"/>
              </p:cNvSpPr>
              <p:nvPr/>
            </p:nvSpPr>
            <p:spPr>
              <a:xfrm>
                <a:off x="5768369" y="5810533"/>
                <a:ext cx="531940" cy="369332"/>
              </a:xfrm>
              <a:prstGeom prst="rect">
                <a:avLst/>
              </a:prstGeom>
              <a:blipFill>
                <a:blip r:embed="rId20"/>
                <a:stretch>
                  <a:fillRect t="-8197" r="-9091"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8" name="文字方塊 67">
                <a:extLst>
                  <a:ext uri="{FF2B5EF4-FFF2-40B4-BE49-F238E27FC236}">
                    <a16:creationId xmlns:a16="http://schemas.microsoft.com/office/drawing/2014/main" id="{4E7C38BE-CE9B-4660-9D1F-BF071EC7EA6D}"/>
                  </a:ext>
                </a:extLst>
              </p:cNvPr>
              <p:cNvSpPr txBox="1"/>
              <p:nvPr/>
            </p:nvSpPr>
            <p:spPr>
              <a:xfrm>
                <a:off x="8668513" y="5651069"/>
                <a:ext cx="3523487" cy="400110"/>
              </a:xfrm>
              <a:prstGeom prst="rect">
                <a:avLst/>
              </a:prstGeom>
              <a:noFill/>
            </p:spPr>
            <p:txBody>
              <a:bodyPr wrap="square" rtlCol="0">
                <a:spAutoFit/>
              </a:bodyPr>
              <a:lstStyle/>
              <a:p>
                <a:r>
                  <a:rPr lang="en-US" altLang="zh-TW" dirty="0">
                    <a:solidFill>
                      <a:srgbClr val="FF0000"/>
                    </a:solidFill>
                  </a:rPr>
                  <a:t>Choose the max </a:t>
                </a:r>
                <a:r>
                  <a:rPr lang="en-US" altLang="zh-TW" dirty="0">
                    <a:solidFill>
                      <a:srgbClr val="FF0000"/>
                    </a:solidFill>
                    <a:sym typeface="Wingdings" panose="05000000000000000000" pitchFamily="2" charset="2"/>
                  </a:rPr>
                  <a:t> action </a:t>
                </a:r>
                <a14:m>
                  <m:oMath xmlns:m="http://schemas.openxmlformats.org/officeDocument/2006/math">
                    <m:sSub>
                      <m:sSubPr>
                        <m:ctrlPr>
                          <a:rPr lang="en-US" altLang="zh-TW" sz="2000" i="1" smtClean="0">
                            <a:solidFill>
                              <a:srgbClr val="FF0000"/>
                            </a:solidFill>
                            <a:latin typeface="Cambria Math" panose="02040503050406030204" pitchFamily="18" charset="0"/>
                          </a:rPr>
                        </m:ctrlPr>
                      </m:sSubPr>
                      <m:e>
                        <m:r>
                          <a:rPr lang="en-US" altLang="zh-TW" sz="2000" b="0" i="1" smtClean="0">
                            <a:solidFill>
                              <a:srgbClr val="FF0000"/>
                            </a:solidFill>
                            <a:latin typeface="Cambria Math" panose="02040503050406030204" pitchFamily="18" charset="0"/>
                          </a:rPr>
                          <m:t>𝑎</m:t>
                        </m:r>
                      </m:e>
                      <m:sub>
                        <m:r>
                          <a:rPr lang="en-US" altLang="zh-TW" sz="2000" b="0" i="1" smtClean="0">
                            <a:solidFill>
                              <a:srgbClr val="FF0000"/>
                            </a:solidFill>
                            <a:latin typeface="Cambria Math" panose="02040503050406030204" pitchFamily="18" charset="0"/>
                          </a:rPr>
                          <m:t>2</m:t>
                        </m:r>
                      </m:sub>
                    </m:sSub>
                  </m:oMath>
                </a14:m>
                <a:r>
                  <a:rPr lang="en-US" altLang="zh-TW" sz="2000" dirty="0">
                    <a:solidFill>
                      <a:srgbClr val="FF0000"/>
                    </a:solidFill>
                    <a:sym typeface="Wingdings" panose="05000000000000000000" pitchFamily="2" charset="2"/>
                  </a:rPr>
                  <a:t> </a:t>
                </a:r>
                <a:endParaRPr lang="zh-TW" altLang="en-US" dirty="0">
                  <a:solidFill>
                    <a:srgbClr val="FF0000"/>
                  </a:solidFill>
                </a:endParaRPr>
              </a:p>
            </p:txBody>
          </p:sp>
        </mc:Choice>
        <mc:Fallback xmlns="">
          <p:sp>
            <p:nvSpPr>
              <p:cNvPr id="68" name="文字方塊 67">
                <a:extLst>
                  <a:ext uri="{FF2B5EF4-FFF2-40B4-BE49-F238E27FC236}">
                    <a16:creationId xmlns:a16="http://schemas.microsoft.com/office/drawing/2014/main" id="{4E7C38BE-CE9B-4660-9D1F-BF071EC7EA6D}"/>
                  </a:ext>
                </a:extLst>
              </p:cNvPr>
              <p:cNvSpPr txBox="1">
                <a:spLocks noRot="1" noChangeAspect="1" noMove="1" noResize="1" noEditPoints="1" noAdjustHandles="1" noChangeArrowheads="1" noChangeShapeType="1" noTextEdit="1"/>
              </p:cNvSpPr>
              <p:nvPr/>
            </p:nvSpPr>
            <p:spPr>
              <a:xfrm>
                <a:off x="8668513" y="5651069"/>
                <a:ext cx="3523487" cy="400110"/>
              </a:xfrm>
              <a:prstGeom prst="rect">
                <a:avLst/>
              </a:prstGeom>
              <a:blipFill>
                <a:blip r:embed="rId21"/>
                <a:stretch>
                  <a:fillRect l="-1384" t="-1515" b="-22727"/>
                </a:stretch>
              </a:blipFill>
            </p:spPr>
            <p:txBody>
              <a:bodyPr/>
              <a:lstStyle/>
              <a:p>
                <a:r>
                  <a:rPr lang="zh-TW" altLang="en-US">
                    <a:noFill/>
                  </a:rPr>
                  <a:t> </a:t>
                </a:r>
              </a:p>
            </p:txBody>
          </p:sp>
        </mc:Fallback>
      </mc:AlternateContent>
      <p:sp>
        <p:nvSpPr>
          <p:cNvPr id="69" name="文字方塊 68">
            <a:extLst>
              <a:ext uri="{FF2B5EF4-FFF2-40B4-BE49-F238E27FC236}">
                <a16:creationId xmlns:a16="http://schemas.microsoft.com/office/drawing/2014/main" id="{6ABC57E4-1623-4C9D-83C0-9BC1251676D7}"/>
              </a:ext>
            </a:extLst>
          </p:cNvPr>
          <p:cNvSpPr txBox="1"/>
          <p:nvPr/>
        </p:nvSpPr>
        <p:spPr>
          <a:xfrm rot="5400000">
            <a:off x="8067633" y="6439925"/>
            <a:ext cx="502261" cy="369332"/>
          </a:xfrm>
          <a:prstGeom prst="rect">
            <a:avLst/>
          </a:prstGeom>
          <a:noFill/>
        </p:spPr>
        <p:txBody>
          <a:bodyPr wrap="square" rtlCol="0">
            <a:spAutoFit/>
          </a:bodyPr>
          <a:lstStyle/>
          <a:p>
            <a:r>
              <a:rPr lang="en-US" altLang="zh-TW" dirty="0"/>
              <a:t>…</a:t>
            </a:r>
            <a:endParaRPr lang="zh-TW" altLang="en-US" dirty="0"/>
          </a:p>
        </p:txBody>
      </p:sp>
      <p:sp>
        <p:nvSpPr>
          <p:cNvPr id="71" name="矩形 70">
            <a:extLst>
              <a:ext uri="{FF2B5EF4-FFF2-40B4-BE49-F238E27FC236}">
                <a16:creationId xmlns:a16="http://schemas.microsoft.com/office/drawing/2014/main" id="{1204FE6A-4037-4C89-9DF9-2755ED6982FC}"/>
              </a:ext>
            </a:extLst>
          </p:cNvPr>
          <p:cNvSpPr/>
          <p:nvPr/>
        </p:nvSpPr>
        <p:spPr>
          <a:xfrm>
            <a:off x="8518915" y="3513772"/>
            <a:ext cx="511496" cy="751142"/>
          </a:xfrm>
          <a:prstGeom prst="rect">
            <a:avLst/>
          </a:prstGeom>
          <a:solidFill>
            <a:srgbClr val="B31166">
              <a:alpha val="21961"/>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72" name="矩形 71">
                <a:extLst>
                  <a:ext uri="{FF2B5EF4-FFF2-40B4-BE49-F238E27FC236}">
                    <a16:creationId xmlns:a16="http://schemas.microsoft.com/office/drawing/2014/main" id="{7CF860DA-6AA0-4BE3-BB6E-606A19E5C1EC}"/>
                  </a:ext>
                </a:extLst>
              </p:cNvPr>
              <p:cNvSpPr/>
              <p:nvPr/>
            </p:nvSpPr>
            <p:spPr>
              <a:xfrm>
                <a:off x="6433868" y="4996402"/>
                <a:ext cx="5453332" cy="378373"/>
              </a:xfrm>
              <a:prstGeom prst="rect">
                <a:avLst/>
              </a:prstGeom>
            </p:spPr>
            <p:txBody>
              <a:bodyPr wrap="square">
                <a:spAutoFit/>
              </a:bodyPr>
              <a:lstStyle/>
              <a:p>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𝑀</m:t>
                        </m:r>
                      </m:e>
                      <m:sub>
                        <m:r>
                          <a:rPr lang="en-US" altLang="zh-TW" i="1">
                            <a:latin typeface="Cambria Math" panose="02040503050406030204" pitchFamily="18" charset="0"/>
                          </a:rPr>
                          <m:t>𝑠𝑒𝑡</m:t>
                        </m:r>
                      </m:sub>
                      <m:sup>
                        <m:r>
                          <a:rPr lang="en-US" altLang="zh-TW" i="1">
                            <a:latin typeface="Cambria Math" panose="02040503050406030204" pitchFamily="18" charset="0"/>
                          </a:rPr>
                          <m:t> </m:t>
                        </m:r>
                        <m:r>
                          <a:rPr lang="en-US" altLang="zh-TW" i="1">
                            <a:latin typeface="Cambria Math" panose="02040503050406030204" pitchFamily="18" charset="0"/>
                          </a:rPr>
                          <m:t>𝐴𝑙𝑙</m:t>
                        </m:r>
                        <m:r>
                          <a:rPr lang="en-US" altLang="zh-TW" i="1">
                            <a:latin typeface="Cambria Math" panose="02040503050406030204" pitchFamily="18" charset="0"/>
                          </a:rPr>
                          <m:t> </m:t>
                        </m:r>
                      </m:sup>
                    </m:sSubSup>
                  </m:oMath>
                </a14:m>
                <a:r>
                  <a:rPr lang="en-US" altLang="zh-TW" dirty="0"/>
                  <a:t> =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𝑀</m:t>
                        </m:r>
                      </m:e>
                      <m:sub>
                        <m:r>
                          <a:rPr lang="en-US" altLang="zh-TW" i="1">
                            <a:latin typeface="Cambria Math" panose="02040503050406030204" pitchFamily="18" charset="0"/>
                          </a:rPr>
                          <m:t>𝑠𝑒𝑡</m:t>
                        </m:r>
                      </m:sub>
                      <m:sup>
                        <m:r>
                          <a:rPr lang="en-US" altLang="zh-TW" i="1">
                            <a:latin typeface="Cambria Math" panose="02040503050406030204" pitchFamily="18" charset="0"/>
                          </a:rPr>
                          <m:t> </m:t>
                        </m:r>
                        <m:r>
                          <a:rPr lang="en-US" altLang="zh-TW" i="1">
                            <a:latin typeface="Cambria Math" panose="02040503050406030204" pitchFamily="18" charset="0"/>
                          </a:rPr>
                          <m:t>𝐴𝑙𝑙</m:t>
                        </m:r>
                        <m:r>
                          <a:rPr lang="en-US" altLang="zh-TW" i="1">
                            <a:latin typeface="Cambria Math" panose="02040503050406030204" pitchFamily="18" charset="0"/>
                          </a:rPr>
                          <m:t> </m:t>
                        </m:r>
                      </m:sup>
                    </m:sSubSup>
                  </m:oMath>
                </a14:m>
                <a:r>
                  <a:rPr lang="zh-TW" altLang="en-US" dirty="0"/>
                  <a:t> </a:t>
                </a:r>
                <a:r>
                  <a:rPr lang="en-US" altLang="zh-TW" dirty="0"/>
                  <a:t>- chosen one  ;  update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𝑔</m:t>
                        </m:r>
                      </m:e>
                      <m:sub>
                        <m:r>
                          <a:rPr lang="en-US" altLang="zh-TW" i="1">
                            <a:latin typeface="Cambria Math" panose="02040503050406030204" pitchFamily="18" charset="0"/>
                          </a:rPr>
                          <m:t>𝑡</m:t>
                        </m:r>
                      </m:sub>
                    </m:sSub>
                  </m:oMath>
                </a14:m>
                <a:r>
                  <a:rPr lang="en-US" altLang="zh-TW" dirty="0"/>
                  <a:t> to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𝑔</m:t>
                        </m:r>
                      </m:e>
                      <m:sub>
                        <m:r>
                          <a:rPr lang="en-US" altLang="zh-TW" i="1">
                            <a:latin typeface="Cambria Math" panose="02040503050406030204" pitchFamily="18" charset="0"/>
                          </a:rPr>
                          <m:t>𝑡</m:t>
                        </m:r>
                        <m:r>
                          <a:rPr lang="en-US" altLang="zh-TW" b="0" i="1" smtClean="0">
                            <a:latin typeface="Cambria Math" panose="02040503050406030204" pitchFamily="18" charset="0"/>
                          </a:rPr>
                          <m:t>+1</m:t>
                        </m:r>
                      </m:sub>
                    </m:sSub>
                  </m:oMath>
                </a14:m>
                <a:r>
                  <a:rPr lang="en-US" altLang="zh-TW" dirty="0"/>
                  <a:t> </a:t>
                </a:r>
                <a:endParaRPr lang="zh-TW" altLang="en-US" dirty="0"/>
              </a:p>
            </p:txBody>
          </p:sp>
        </mc:Choice>
        <mc:Fallback xmlns="">
          <p:sp>
            <p:nvSpPr>
              <p:cNvPr id="72" name="矩形 71">
                <a:extLst>
                  <a:ext uri="{FF2B5EF4-FFF2-40B4-BE49-F238E27FC236}">
                    <a16:creationId xmlns:a16="http://schemas.microsoft.com/office/drawing/2014/main" id="{7CF860DA-6AA0-4BE3-BB6E-606A19E5C1EC}"/>
                  </a:ext>
                </a:extLst>
              </p:cNvPr>
              <p:cNvSpPr>
                <a:spLocks noRot="1" noChangeAspect="1" noMove="1" noResize="1" noEditPoints="1" noAdjustHandles="1" noChangeArrowheads="1" noChangeShapeType="1" noTextEdit="1"/>
              </p:cNvSpPr>
              <p:nvPr/>
            </p:nvSpPr>
            <p:spPr>
              <a:xfrm>
                <a:off x="6433868" y="4996402"/>
                <a:ext cx="5453332" cy="378373"/>
              </a:xfrm>
              <a:prstGeom prst="rect">
                <a:avLst/>
              </a:prstGeom>
              <a:blipFill>
                <a:blip r:embed="rId22"/>
                <a:stretch>
                  <a:fillRect t="-8065" b="-2419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7922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42" presetClass="entr" presetSubtype="0" fill="hold" grpId="0" nodeType="after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1000"/>
                                        <p:tgtEl>
                                          <p:spTgt spid="59"/>
                                        </p:tgtEl>
                                      </p:cBhvr>
                                    </p:animEffect>
                                    <p:anim calcmode="lin" valueType="num">
                                      <p:cBhvr>
                                        <p:cTn id="65" dur="1000" fill="hold"/>
                                        <p:tgtEl>
                                          <p:spTgt spid="59"/>
                                        </p:tgtEl>
                                        <p:attrNameLst>
                                          <p:attrName>ppt_x</p:attrName>
                                        </p:attrNameLst>
                                      </p:cBhvr>
                                      <p:tavLst>
                                        <p:tav tm="0">
                                          <p:val>
                                            <p:strVal val="#ppt_x"/>
                                          </p:val>
                                        </p:tav>
                                        <p:tav tm="100000">
                                          <p:val>
                                            <p:strVal val="#ppt_x"/>
                                          </p:val>
                                        </p:tav>
                                      </p:tavLst>
                                    </p:anim>
                                    <p:anim calcmode="lin" valueType="num">
                                      <p:cBhvr>
                                        <p:cTn id="6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1000" fill="hold"/>
                                        <p:tgtEl>
                                          <p:spTgt spid="48"/>
                                        </p:tgtEl>
                                        <p:attrNameLst>
                                          <p:attrName>ppt_w</p:attrName>
                                        </p:attrNameLst>
                                      </p:cBhvr>
                                      <p:tavLst>
                                        <p:tav tm="0">
                                          <p:val>
                                            <p:fltVal val="0"/>
                                          </p:val>
                                        </p:tav>
                                        <p:tav tm="100000">
                                          <p:val>
                                            <p:strVal val="#ppt_w"/>
                                          </p:val>
                                        </p:tav>
                                      </p:tavLst>
                                    </p:anim>
                                    <p:anim calcmode="lin" valueType="num">
                                      <p:cBhvr>
                                        <p:cTn id="72" dur="1000" fill="hold"/>
                                        <p:tgtEl>
                                          <p:spTgt spid="48"/>
                                        </p:tgtEl>
                                        <p:attrNameLst>
                                          <p:attrName>ppt_h</p:attrName>
                                        </p:attrNameLst>
                                      </p:cBhvr>
                                      <p:tavLst>
                                        <p:tav tm="0">
                                          <p:val>
                                            <p:fltVal val="0"/>
                                          </p:val>
                                        </p:tav>
                                        <p:tav tm="100000">
                                          <p:val>
                                            <p:strVal val="#ppt_h"/>
                                          </p:val>
                                        </p:tav>
                                      </p:tavLst>
                                    </p:anim>
                                    <p:anim calcmode="lin" valueType="num">
                                      <p:cBhvr>
                                        <p:cTn id="73" dur="1000" fill="hold"/>
                                        <p:tgtEl>
                                          <p:spTgt spid="48"/>
                                        </p:tgtEl>
                                        <p:attrNameLst>
                                          <p:attrName>style.rotation</p:attrName>
                                        </p:attrNameLst>
                                      </p:cBhvr>
                                      <p:tavLst>
                                        <p:tav tm="0">
                                          <p:val>
                                            <p:fltVal val="90"/>
                                          </p:val>
                                        </p:tav>
                                        <p:tav tm="100000">
                                          <p:val>
                                            <p:fltVal val="0"/>
                                          </p:val>
                                        </p:tav>
                                      </p:tavLst>
                                    </p:anim>
                                    <p:animEffect transition="in" filter="fade">
                                      <p:cBhvr>
                                        <p:cTn id="74" dur="10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randombar(horizontal)">
                                      <p:cBhvr>
                                        <p:cTn id="79" dur="500"/>
                                        <p:tgtEl>
                                          <p:spTgt spid="50"/>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randombar(horizontal)">
                                      <p:cBhvr>
                                        <p:cTn id="82" dur="500"/>
                                        <p:tgtEl>
                                          <p:spTgt spid="51"/>
                                        </p:tgtEl>
                                      </p:cBhvr>
                                    </p:animEffect>
                                  </p:childTnLst>
                                </p:cTn>
                              </p:par>
                              <p:par>
                                <p:cTn id="83" presetID="14" presetClass="entr" presetSubtype="1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randombar(horizontal)">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fade">
                                      <p:cBhvr>
                                        <p:cTn id="90" dur="500"/>
                                        <p:tgtEl>
                                          <p:spTgt spid="7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fade">
                                      <p:cBhvr>
                                        <p:cTn id="98" dur="500"/>
                                        <p:tgtEl>
                                          <p:spTgt spid="6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fade">
                                      <p:cBhvr>
                                        <p:cTn id="103" dur="500"/>
                                        <p:tgtEl>
                                          <p:spTgt spid="6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fade">
                                      <p:cBhvr>
                                        <p:cTn id="108" dur="500"/>
                                        <p:tgtEl>
                                          <p:spTgt spid="72"/>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1000" fill="hold"/>
                                        <p:tgtEl>
                                          <p:spTgt spid="64"/>
                                        </p:tgtEl>
                                        <p:attrNameLst>
                                          <p:attrName>ppt_w</p:attrName>
                                        </p:attrNameLst>
                                      </p:cBhvr>
                                      <p:tavLst>
                                        <p:tav tm="0">
                                          <p:val>
                                            <p:fltVal val="0"/>
                                          </p:val>
                                        </p:tav>
                                        <p:tav tm="100000">
                                          <p:val>
                                            <p:strVal val="#ppt_w"/>
                                          </p:val>
                                        </p:tav>
                                      </p:tavLst>
                                    </p:anim>
                                    <p:anim calcmode="lin" valueType="num">
                                      <p:cBhvr>
                                        <p:cTn id="114" dur="1000" fill="hold"/>
                                        <p:tgtEl>
                                          <p:spTgt spid="64"/>
                                        </p:tgtEl>
                                        <p:attrNameLst>
                                          <p:attrName>ppt_h</p:attrName>
                                        </p:attrNameLst>
                                      </p:cBhvr>
                                      <p:tavLst>
                                        <p:tav tm="0">
                                          <p:val>
                                            <p:fltVal val="0"/>
                                          </p:val>
                                        </p:tav>
                                        <p:tav tm="100000">
                                          <p:val>
                                            <p:strVal val="#ppt_h"/>
                                          </p:val>
                                        </p:tav>
                                      </p:tavLst>
                                    </p:anim>
                                    <p:anim calcmode="lin" valueType="num">
                                      <p:cBhvr>
                                        <p:cTn id="115" dur="1000" fill="hold"/>
                                        <p:tgtEl>
                                          <p:spTgt spid="64"/>
                                        </p:tgtEl>
                                        <p:attrNameLst>
                                          <p:attrName>style.rotation</p:attrName>
                                        </p:attrNameLst>
                                      </p:cBhvr>
                                      <p:tavLst>
                                        <p:tav tm="0">
                                          <p:val>
                                            <p:fltVal val="90"/>
                                          </p:val>
                                        </p:tav>
                                        <p:tav tm="100000">
                                          <p:val>
                                            <p:fltVal val="0"/>
                                          </p:val>
                                        </p:tav>
                                      </p:tavLst>
                                    </p:anim>
                                    <p:animEffect transition="in" filter="fade">
                                      <p:cBhvr>
                                        <p:cTn id="116" dur="1000"/>
                                        <p:tgtEl>
                                          <p:spTgt spid="64"/>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randombar(horizontal)">
                                      <p:cBhvr>
                                        <p:cTn id="121" dur="500"/>
                                        <p:tgtEl>
                                          <p:spTgt spid="6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500"/>
                                        <p:tgtEl>
                                          <p:spTgt spid="5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8"/>
                                        </p:tgtEl>
                                        <p:attrNameLst>
                                          <p:attrName>style.visibility</p:attrName>
                                        </p:attrNameLst>
                                      </p:cBhvr>
                                      <p:to>
                                        <p:strVal val="visible"/>
                                      </p:to>
                                    </p:set>
                                    <p:animEffect transition="in" filter="fade">
                                      <p:cBhvr>
                                        <p:cTn id="129" dur="500"/>
                                        <p:tgtEl>
                                          <p:spTgt spid="68"/>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69"/>
                                        </p:tgtEl>
                                        <p:attrNameLst>
                                          <p:attrName>style.visibility</p:attrName>
                                        </p:attrNameLst>
                                      </p:cBhvr>
                                      <p:to>
                                        <p:strVal val="visible"/>
                                      </p:to>
                                    </p:set>
                                    <p:animEffect transition="in" filter="fade">
                                      <p:cBhvr>
                                        <p:cTn id="134" dur="1000"/>
                                        <p:tgtEl>
                                          <p:spTgt spid="69"/>
                                        </p:tgtEl>
                                      </p:cBhvr>
                                    </p:animEffect>
                                    <p:anim calcmode="lin" valueType="num">
                                      <p:cBhvr>
                                        <p:cTn id="135" dur="1000" fill="hold"/>
                                        <p:tgtEl>
                                          <p:spTgt spid="69"/>
                                        </p:tgtEl>
                                        <p:attrNameLst>
                                          <p:attrName>ppt_x</p:attrName>
                                        </p:attrNameLst>
                                      </p:cBhvr>
                                      <p:tavLst>
                                        <p:tav tm="0">
                                          <p:val>
                                            <p:strVal val="#ppt_x"/>
                                          </p:val>
                                        </p:tav>
                                        <p:tav tm="100000">
                                          <p:val>
                                            <p:strVal val="#ppt_x"/>
                                          </p:val>
                                        </p:tav>
                                      </p:tavLst>
                                    </p:anim>
                                    <p:anim calcmode="lin" valueType="num">
                                      <p:cBhvr>
                                        <p:cTn id="13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p:bldP spid="33" grpId="0"/>
      <p:bldP spid="35" grpId="0"/>
      <p:bldP spid="7" grpId="0"/>
      <p:bldP spid="40" grpId="0"/>
      <p:bldP spid="41" grpId="0" animBg="1"/>
      <p:bldP spid="42" grpId="0"/>
      <p:bldP spid="43" grpId="0" animBg="1"/>
      <p:bldP spid="48" grpId="0"/>
      <p:bldP spid="50" grpId="0"/>
      <p:bldP spid="51" grpId="0"/>
      <p:bldP spid="52" grpId="0" animBg="1"/>
      <p:bldP spid="53" grpId="0"/>
      <p:bldP spid="54" grpId="0"/>
      <p:bldP spid="59" grpId="0"/>
      <p:bldP spid="62" grpId="0"/>
      <p:bldP spid="63" grpId="0"/>
      <p:bldP spid="64" grpId="0"/>
      <p:bldP spid="68" grpId="0"/>
      <p:bldP spid="69" grpId="0"/>
      <p:bldP spid="71" grpId="0" animBg="1"/>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89970" y="2163351"/>
            <a:ext cx="6619244" cy="2562225"/>
          </a:xfrm>
        </p:spPr>
        <p:txBody>
          <a:bodyPr/>
          <a:lstStyle/>
          <a:p>
            <a:pPr>
              <a:buClr>
                <a:schemeClr val="tx1"/>
              </a:buClr>
              <a:buFont typeface="Wingdings" panose="05000000000000000000" pitchFamily="2" charset="2"/>
              <a:buChar char="l"/>
            </a:pPr>
            <a:r>
              <a:rPr lang="en-US" altLang="zh-TW" sz="3200" dirty="0"/>
              <a:t>Introduction</a:t>
            </a:r>
          </a:p>
          <a:p>
            <a:pPr>
              <a:buClr>
                <a:schemeClr val="tx1"/>
              </a:buClr>
              <a:buFont typeface="Wingdings" panose="05000000000000000000" pitchFamily="2" charset="2"/>
              <a:buChar char="l"/>
            </a:pPr>
            <a:r>
              <a:rPr lang="en-US" altLang="zh-TW" sz="3200" dirty="0">
                <a:solidFill>
                  <a:schemeClr val="bg1">
                    <a:lumMod val="75000"/>
                  </a:schemeClr>
                </a:solidFill>
              </a:rPr>
              <a:t>Method </a:t>
            </a:r>
          </a:p>
          <a:p>
            <a:pPr>
              <a:buClr>
                <a:schemeClr val="tx1"/>
              </a:buClr>
              <a:buFont typeface="Wingdings" panose="05000000000000000000" pitchFamily="2" charset="2"/>
              <a:buChar char="l"/>
            </a:pPr>
            <a:r>
              <a:rPr lang="en-US" altLang="zh-TW" sz="3200" dirty="0">
                <a:solidFill>
                  <a:schemeClr val="bg1">
                    <a:lumMod val="75000"/>
                  </a:schemeClr>
                </a:solidFill>
              </a:rPr>
              <a:t>Experiment</a:t>
            </a:r>
          </a:p>
          <a:p>
            <a:pPr>
              <a:buClr>
                <a:schemeClr val="tx1"/>
              </a:buClr>
              <a:buFont typeface="Wingdings" panose="05000000000000000000" pitchFamily="2" charset="2"/>
              <a:buChar char="l"/>
            </a:pPr>
            <a:r>
              <a:rPr lang="en-US" altLang="zh-TW" sz="3200" dirty="0">
                <a:solidFill>
                  <a:schemeClr val="bg1">
                    <a:lumMod val="75000"/>
                  </a:schemeClr>
                </a:solidFill>
              </a:rPr>
              <a:t>Conclusion</a:t>
            </a:r>
          </a:p>
          <a:p>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solidFill>
                  <a:prstClr val="black"/>
                </a:solidFill>
              </a:rPr>
              <a:pPr/>
              <a:t>2</a:t>
            </a:fld>
            <a:endParaRPr lang="en-US" dirty="0">
              <a:solidFill>
                <a:prstClr val="black"/>
              </a:solidFill>
            </a:endParaRPr>
          </a:p>
        </p:txBody>
      </p:sp>
      <p:sp>
        <p:nvSpPr>
          <p:cNvPr id="6" name="標題 1"/>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Outline</a:t>
            </a:r>
            <a:endParaRPr lang="zh-TW" altLang="en-US" sz="5000" cap="all" dirty="0">
              <a:solidFill>
                <a:srgbClr val="0A8CA6"/>
              </a:solidFill>
              <a:latin typeface="+mn-lt"/>
              <a:ea typeface="+mn-ea"/>
              <a:cs typeface="+mn-cs"/>
            </a:endParaRPr>
          </a:p>
        </p:txBody>
      </p:sp>
    </p:spTree>
    <p:extLst>
      <p:ext uri="{BB962C8B-B14F-4D97-AF65-F5344CB8AC3E}">
        <p14:creationId xmlns:p14="http://schemas.microsoft.com/office/powerpoint/2010/main" val="232689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89970" y="2163351"/>
            <a:ext cx="6619244" cy="2562225"/>
          </a:xfrm>
        </p:spPr>
        <p:txBody>
          <a:bodyPr/>
          <a:lstStyle/>
          <a:p>
            <a:pPr>
              <a:buClr>
                <a:schemeClr val="tx1"/>
              </a:buClr>
              <a:buFont typeface="Wingdings" panose="05000000000000000000" pitchFamily="2" charset="2"/>
              <a:buChar char="l"/>
            </a:pPr>
            <a:r>
              <a:rPr lang="en-US" altLang="zh-TW" sz="3200" dirty="0">
                <a:solidFill>
                  <a:schemeClr val="bg1">
                    <a:lumMod val="75000"/>
                  </a:schemeClr>
                </a:solidFill>
              </a:rPr>
              <a:t>Introduction</a:t>
            </a:r>
          </a:p>
          <a:p>
            <a:pPr>
              <a:buClr>
                <a:schemeClr val="tx1"/>
              </a:buClr>
              <a:buFont typeface="Wingdings" panose="05000000000000000000" pitchFamily="2" charset="2"/>
              <a:buChar char="l"/>
            </a:pPr>
            <a:r>
              <a:rPr lang="en-US" altLang="zh-TW" sz="3200" dirty="0">
                <a:solidFill>
                  <a:schemeClr val="bg1">
                    <a:lumMod val="75000"/>
                  </a:schemeClr>
                </a:solidFill>
              </a:rPr>
              <a:t>Method </a:t>
            </a:r>
          </a:p>
          <a:p>
            <a:pPr>
              <a:buClr>
                <a:schemeClr val="tx1"/>
              </a:buClr>
              <a:buFont typeface="Wingdings" panose="05000000000000000000" pitchFamily="2" charset="2"/>
              <a:buChar char="l"/>
            </a:pPr>
            <a:r>
              <a:rPr lang="en-US" altLang="zh-TW" sz="3200" dirty="0"/>
              <a:t>Experiment</a:t>
            </a:r>
          </a:p>
          <a:p>
            <a:pPr>
              <a:buClr>
                <a:schemeClr val="tx1"/>
              </a:buClr>
              <a:buFont typeface="Wingdings" panose="05000000000000000000" pitchFamily="2" charset="2"/>
              <a:buChar char="l"/>
            </a:pPr>
            <a:r>
              <a:rPr lang="en-US" altLang="zh-TW" sz="3200" dirty="0">
                <a:solidFill>
                  <a:schemeClr val="bg1">
                    <a:lumMod val="75000"/>
                  </a:schemeClr>
                </a:solidFill>
              </a:rPr>
              <a:t>Conclusion</a:t>
            </a:r>
          </a:p>
          <a:p>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solidFill>
                  <a:prstClr val="black"/>
                </a:solidFill>
              </a:rPr>
              <a:pPr/>
              <a:t>20</a:t>
            </a:fld>
            <a:endParaRPr lang="en-US" dirty="0">
              <a:solidFill>
                <a:prstClr val="black"/>
              </a:solidFill>
            </a:endParaRPr>
          </a:p>
        </p:txBody>
      </p:sp>
      <p:sp>
        <p:nvSpPr>
          <p:cNvPr id="6" name="標題 1"/>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Outline</a:t>
            </a:r>
            <a:endParaRPr lang="zh-TW" altLang="en-US" sz="5000" cap="all" dirty="0">
              <a:solidFill>
                <a:srgbClr val="0A8CA6"/>
              </a:solidFill>
              <a:latin typeface="+mn-lt"/>
              <a:ea typeface="+mn-ea"/>
              <a:cs typeface="+mn-cs"/>
            </a:endParaRPr>
          </a:p>
        </p:txBody>
      </p:sp>
    </p:spTree>
    <p:extLst>
      <p:ext uri="{BB962C8B-B14F-4D97-AF65-F5344CB8AC3E}">
        <p14:creationId xmlns:p14="http://schemas.microsoft.com/office/powerpoint/2010/main" val="37411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339F51A-AD67-4DE0-BFAB-D1DE744B141D}"/>
              </a:ext>
            </a:extLst>
          </p:cNvPr>
          <p:cNvSpPr>
            <a:spLocks noGrp="1"/>
          </p:cNvSpPr>
          <p:nvPr>
            <p:ph type="sldNum" sz="quarter" idx="12"/>
          </p:nvPr>
        </p:nvSpPr>
        <p:spPr/>
        <p:txBody>
          <a:bodyPr/>
          <a:lstStyle/>
          <a:p>
            <a:fld id="{D57F1E4F-1CFF-5643-939E-217C01CDF565}" type="slidenum">
              <a:rPr lang="en-US" smtClean="0">
                <a:solidFill>
                  <a:prstClr val="white"/>
                </a:solidFill>
              </a:rPr>
              <a:pPr/>
              <a:t>21</a:t>
            </a:fld>
            <a:endParaRPr lang="en-US" dirty="0">
              <a:solidFill>
                <a:prstClr val="white"/>
              </a:solidFill>
            </a:endParaRPr>
          </a:p>
        </p:txBody>
      </p:sp>
      <p:sp>
        <p:nvSpPr>
          <p:cNvPr id="5" name="標題 1">
            <a:extLst>
              <a:ext uri="{FF2B5EF4-FFF2-40B4-BE49-F238E27FC236}">
                <a16:creationId xmlns:a16="http://schemas.microsoft.com/office/drawing/2014/main" id="{73582956-BB1A-428F-AA90-BF020BD9FE38}"/>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EXPERIMENT</a:t>
            </a:r>
            <a:endParaRPr lang="zh-TW" altLang="en-US" sz="5000" cap="all" dirty="0">
              <a:solidFill>
                <a:srgbClr val="0A8CA6"/>
              </a:solidFill>
              <a:latin typeface="+mn-lt"/>
              <a:ea typeface="+mn-ea"/>
              <a:cs typeface="+mn-cs"/>
            </a:endParaRPr>
          </a:p>
        </p:txBody>
      </p:sp>
      <p:sp>
        <p:nvSpPr>
          <p:cNvPr id="8" name="文字方塊 7">
            <a:extLst>
              <a:ext uri="{FF2B5EF4-FFF2-40B4-BE49-F238E27FC236}">
                <a16:creationId xmlns:a16="http://schemas.microsoft.com/office/drawing/2014/main" id="{69D35420-9467-4FAA-BAB0-AB9150C6A438}"/>
              </a:ext>
            </a:extLst>
          </p:cNvPr>
          <p:cNvSpPr txBox="1"/>
          <p:nvPr/>
        </p:nvSpPr>
        <p:spPr>
          <a:xfrm>
            <a:off x="5012079" y="1175299"/>
            <a:ext cx="6475071" cy="461665"/>
          </a:xfrm>
          <a:prstGeom prst="rect">
            <a:avLst/>
          </a:prstGeom>
          <a:noFill/>
        </p:spPr>
        <p:txBody>
          <a:bodyPr wrap="square" rtlCol="0">
            <a:spAutoFit/>
          </a:bodyPr>
          <a:lstStyle/>
          <a:p>
            <a:r>
              <a:rPr lang="en-US" altLang="zh-TW" sz="2400" b="1" dirty="0">
                <a:solidFill>
                  <a:srgbClr val="00B050"/>
                </a:solidFill>
              </a:rPr>
              <a:t>Datasets</a:t>
            </a:r>
            <a:endParaRPr lang="zh-TW" altLang="en-US" sz="2400" b="1" dirty="0">
              <a:solidFill>
                <a:srgbClr val="00B050"/>
              </a:solidFill>
            </a:endParaRPr>
          </a:p>
        </p:txBody>
      </p:sp>
      <p:sp>
        <p:nvSpPr>
          <p:cNvPr id="6" name="投影片編號版面配置區 3">
            <a:extLst>
              <a:ext uri="{FF2B5EF4-FFF2-40B4-BE49-F238E27FC236}">
                <a16:creationId xmlns:a16="http://schemas.microsoft.com/office/drawing/2014/main" id="{6EB307A8-0BDC-4DB1-B229-59D0A01B5E14}"/>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09D3CA-FCE7-4835-B4F1-2D667A0C1C2A}" type="slidenum">
              <a:rPr lang="en-US" smtClean="0">
                <a:solidFill>
                  <a:prstClr val="black"/>
                </a:solidFill>
              </a:rPr>
              <a:t>21</a:t>
            </a:fld>
            <a:endParaRPr lang="en-US" dirty="0">
              <a:solidFill>
                <a:prstClr val="black"/>
              </a:solidFill>
            </a:endParaRPr>
          </a:p>
        </p:txBody>
      </p:sp>
      <p:pic>
        <p:nvPicPr>
          <p:cNvPr id="3" name="圖片 2">
            <a:extLst>
              <a:ext uri="{FF2B5EF4-FFF2-40B4-BE49-F238E27FC236}">
                <a16:creationId xmlns:a16="http://schemas.microsoft.com/office/drawing/2014/main" id="{44ECF26A-9CDD-4410-B6DB-D0E111338FBA}"/>
              </a:ext>
            </a:extLst>
          </p:cNvPr>
          <p:cNvPicPr>
            <a:picLocks noChangeAspect="1"/>
          </p:cNvPicPr>
          <p:nvPr/>
        </p:nvPicPr>
        <p:blipFill>
          <a:blip r:embed="rId3"/>
          <a:stretch>
            <a:fillRect/>
          </a:stretch>
        </p:blipFill>
        <p:spPr>
          <a:xfrm>
            <a:off x="2842645" y="1748845"/>
            <a:ext cx="5882255" cy="4847861"/>
          </a:xfrm>
          <a:prstGeom prst="rect">
            <a:avLst/>
          </a:prstGeom>
        </p:spPr>
      </p:pic>
    </p:spTree>
    <p:extLst>
      <p:ext uri="{BB962C8B-B14F-4D97-AF65-F5344CB8AC3E}">
        <p14:creationId xmlns:p14="http://schemas.microsoft.com/office/powerpoint/2010/main" val="1619778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CF01131-3795-440D-8705-5DF757C16320}"/>
              </a:ext>
            </a:extLst>
          </p:cNvPr>
          <p:cNvSpPr>
            <a:spLocks noGrp="1"/>
          </p:cNvSpPr>
          <p:nvPr>
            <p:ph type="sldNum" sz="quarter" idx="12"/>
          </p:nvPr>
        </p:nvSpPr>
        <p:spPr/>
        <p:txBody>
          <a:bodyPr/>
          <a:lstStyle/>
          <a:p>
            <a:fld id="{D57F1E4F-1CFF-5643-939E-217C01CDF565}" type="slidenum">
              <a:rPr lang="en-US" smtClean="0">
                <a:solidFill>
                  <a:prstClr val="white"/>
                </a:solidFill>
              </a:rPr>
              <a:pPr/>
              <a:t>22</a:t>
            </a:fld>
            <a:endParaRPr lang="en-US" dirty="0">
              <a:solidFill>
                <a:prstClr val="white"/>
              </a:solidFill>
            </a:endParaRPr>
          </a:p>
        </p:txBody>
      </p:sp>
      <p:sp>
        <p:nvSpPr>
          <p:cNvPr id="5" name="投影片編號版面配置區 3">
            <a:extLst>
              <a:ext uri="{FF2B5EF4-FFF2-40B4-BE49-F238E27FC236}">
                <a16:creationId xmlns:a16="http://schemas.microsoft.com/office/drawing/2014/main" id="{CE0F3CE4-56C0-4FD4-B5FC-53549DA497A7}"/>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09D3CA-FCE7-4835-B4F1-2D667A0C1C2A}" type="slidenum">
              <a:rPr lang="en-US" smtClean="0">
                <a:solidFill>
                  <a:prstClr val="black"/>
                </a:solidFill>
              </a:rPr>
              <a:t>22</a:t>
            </a:fld>
            <a:endParaRPr lang="en-US" dirty="0">
              <a:solidFill>
                <a:prstClr val="black"/>
              </a:solidFill>
            </a:endParaRPr>
          </a:p>
        </p:txBody>
      </p:sp>
      <p:sp>
        <p:nvSpPr>
          <p:cNvPr id="8" name="標題 1">
            <a:extLst>
              <a:ext uri="{FF2B5EF4-FFF2-40B4-BE49-F238E27FC236}">
                <a16:creationId xmlns:a16="http://schemas.microsoft.com/office/drawing/2014/main" id="{BE3D7FB8-5635-4249-9DFF-D849BF46CD82}"/>
              </a:ext>
            </a:extLst>
          </p:cNvPr>
          <p:cNvSpPr txBox="1">
            <a:spLocks/>
          </p:cNvSpPr>
          <p:nvPr/>
        </p:nvSpPr>
        <p:spPr bwMode="gray">
          <a:xfrm>
            <a:off x="1154627" y="927099"/>
            <a:ext cx="8458229"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5000" cap="all">
                <a:solidFill>
                  <a:srgbClr val="0A8CA6"/>
                </a:solidFill>
                <a:latin typeface="+mn-lt"/>
                <a:ea typeface="+mn-ea"/>
                <a:cs typeface="+mn-cs"/>
              </a:rPr>
              <a:t>EXPERIMENT</a:t>
            </a:r>
            <a:endParaRPr lang="zh-TW" altLang="en-US" sz="5000" cap="all" dirty="0">
              <a:solidFill>
                <a:srgbClr val="0A8CA6"/>
              </a:solidFill>
              <a:latin typeface="+mn-lt"/>
              <a:ea typeface="+mn-ea"/>
              <a:cs typeface="+mn-cs"/>
            </a:endParaRPr>
          </a:p>
        </p:txBody>
      </p:sp>
      <p:sp>
        <p:nvSpPr>
          <p:cNvPr id="9" name="文字方塊 8">
            <a:extLst>
              <a:ext uri="{FF2B5EF4-FFF2-40B4-BE49-F238E27FC236}">
                <a16:creationId xmlns:a16="http://schemas.microsoft.com/office/drawing/2014/main" id="{BCD36C3E-5C4C-4871-AC1E-549A86C70673}"/>
              </a:ext>
            </a:extLst>
          </p:cNvPr>
          <p:cNvSpPr txBox="1"/>
          <p:nvPr/>
        </p:nvSpPr>
        <p:spPr>
          <a:xfrm>
            <a:off x="4970561" y="1175299"/>
            <a:ext cx="6475071" cy="461665"/>
          </a:xfrm>
          <a:prstGeom prst="rect">
            <a:avLst/>
          </a:prstGeom>
          <a:noFill/>
        </p:spPr>
        <p:txBody>
          <a:bodyPr wrap="square" rtlCol="0">
            <a:spAutoFit/>
          </a:bodyPr>
          <a:lstStyle/>
          <a:p>
            <a:r>
              <a:rPr lang="en-US" altLang="zh-TW" sz="2400" b="1" dirty="0">
                <a:solidFill>
                  <a:srgbClr val="00B050"/>
                </a:solidFill>
              </a:rPr>
              <a:t>Evaluation metrics</a:t>
            </a:r>
            <a:endParaRPr lang="zh-TW" altLang="en-US" sz="2400" b="1" dirty="0">
              <a:solidFill>
                <a:srgbClr val="00B050"/>
              </a:solidFill>
            </a:endParaRPr>
          </a:p>
        </p:txBody>
      </p:sp>
      <p:pic>
        <p:nvPicPr>
          <p:cNvPr id="10" name="圖片 9">
            <a:extLst>
              <a:ext uri="{FF2B5EF4-FFF2-40B4-BE49-F238E27FC236}">
                <a16:creationId xmlns:a16="http://schemas.microsoft.com/office/drawing/2014/main" id="{45335D57-C4BB-451F-BB1D-C33AF6EE9714}"/>
              </a:ext>
            </a:extLst>
          </p:cNvPr>
          <p:cNvPicPr>
            <a:picLocks noChangeAspect="1"/>
          </p:cNvPicPr>
          <p:nvPr/>
        </p:nvPicPr>
        <p:blipFill>
          <a:blip r:embed="rId3"/>
          <a:stretch>
            <a:fillRect/>
          </a:stretch>
        </p:blipFill>
        <p:spPr>
          <a:xfrm>
            <a:off x="1800730" y="2385208"/>
            <a:ext cx="2831560" cy="841155"/>
          </a:xfrm>
          <a:prstGeom prst="rect">
            <a:avLst/>
          </a:prstGeom>
        </p:spPr>
      </p:pic>
      <p:pic>
        <p:nvPicPr>
          <p:cNvPr id="11" name="圖片 10">
            <a:extLst>
              <a:ext uri="{FF2B5EF4-FFF2-40B4-BE49-F238E27FC236}">
                <a16:creationId xmlns:a16="http://schemas.microsoft.com/office/drawing/2014/main" id="{E461743B-A9F7-4562-95B3-6316A79A5D29}"/>
              </a:ext>
            </a:extLst>
          </p:cNvPr>
          <p:cNvPicPr>
            <a:picLocks noChangeAspect="1"/>
          </p:cNvPicPr>
          <p:nvPr/>
        </p:nvPicPr>
        <p:blipFill>
          <a:blip r:embed="rId4"/>
          <a:stretch>
            <a:fillRect/>
          </a:stretch>
        </p:blipFill>
        <p:spPr>
          <a:xfrm>
            <a:off x="1915632" y="3429000"/>
            <a:ext cx="2716658" cy="818027"/>
          </a:xfrm>
          <a:prstGeom prst="rect">
            <a:avLst/>
          </a:prstGeom>
        </p:spPr>
      </p:pic>
      <p:pic>
        <p:nvPicPr>
          <p:cNvPr id="12" name="圖片 11">
            <a:extLst>
              <a:ext uri="{FF2B5EF4-FFF2-40B4-BE49-F238E27FC236}">
                <a16:creationId xmlns:a16="http://schemas.microsoft.com/office/drawing/2014/main" id="{AA835417-0E6D-4660-813C-3DF032748C94}"/>
              </a:ext>
            </a:extLst>
          </p:cNvPr>
          <p:cNvPicPr>
            <a:picLocks noChangeAspect="1"/>
          </p:cNvPicPr>
          <p:nvPr/>
        </p:nvPicPr>
        <p:blipFill>
          <a:blip r:embed="rId5"/>
          <a:stretch>
            <a:fillRect/>
          </a:stretch>
        </p:blipFill>
        <p:spPr>
          <a:xfrm>
            <a:off x="1403166" y="4472792"/>
            <a:ext cx="3465203" cy="920267"/>
          </a:xfrm>
          <a:prstGeom prst="rect">
            <a:avLst/>
          </a:prstGeom>
        </p:spPr>
      </p:pic>
      <p:pic>
        <p:nvPicPr>
          <p:cNvPr id="13" name="圖片 12">
            <a:extLst>
              <a:ext uri="{FF2B5EF4-FFF2-40B4-BE49-F238E27FC236}">
                <a16:creationId xmlns:a16="http://schemas.microsoft.com/office/drawing/2014/main" id="{D3E43708-8004-4BEA-A8B1-C8B17E969A0A}"/>
              </a:ext>
            </a:extLst>
          </p:cNvPr>
          <p:cNvPicPr>
            <a:picLocks noChangeAspect="1"/>
          </p:cNvPicPr>
          <p:nvPr/>
        </p:nvPicPr>
        <p:blipFill>
          <a:blip r:embed="rId6"/>
          <a:stretch>
            <a:fillRect/>
          </a:stretch>
        </p:blipFill>
        <p:spPr>
          <a:xfrm>
            <a:off x="6436913" y="2613689"/>
            <a:ext cx="4187363" cy="917486"/>
          </a:xfrm>
          <a:prstGeom prst="rect">
            <a:avLst/>
          </a:prstGeom>
        </p:spPr>
      </p:pic>
      <p:pic>
        <p:nvPicPr>
          <p:cNvPr id="14" name="圖片 13">
            <a:extLst>
              <a:ext uri="{FF2B5EF4-FFF2-40B4-BE49-F238E27FC236}">
                <a16:creationId xmlns:a16="http://schemas.microsoft.com/office/drawing/2014/main" id="{99B9EAB0-9D04-4E96-BC7F-4FB294948200}"/>
              </a:ext>
            </a:extLst>
          </p:cNvPr>
          <p:cNvPicPr>
            <a:picLocks noChangeAspect="1"/>
          </p:cNvPicPr>
          <p:nvPr/>
        </p:nvPicPr>
        <p:blipFill>
          <a:blip r:embed="rId7"/>
          <a:stretch>
            <a:fillRect/>
          </a:stretch>
        </p:blipFill>
        <p:spPr>
          <a:xfrm>
            <a:off x="6096000" y="4119810"/>
            <a:ext cx="5344608" cy="820121"/>
          </a:xfrm>
          <a:prstGeom prst="rect">
            <a:avLst/>
          </a:prstGeom>
        </p:spPr>
      </p:pic>
      <p:grpSp>
        <p:nvGrpSpPr>
          <p:cNvPr id="17" name="群組 16">
            <a:extLst>
              <a:ext uri="{FF2B5EF4-FFF2-40B4-BE49-F238E27FC236}">
                <a16:creationId xmlns:a16="http://schemas.microsoft.com/office/drawing/2014/main" id="{9E65F23E-C59E-408B-A185-4115831F8D6C}"/>
              </a:ext>
            </a:extLst>
          </p:cNvPr>
          <p:cNvGrpSpPr/>
          <p:nvPr/>
        </p:nvGrpSpPr>
        <p:grpSpPr>
          <a:xfrm>
            <a:off x="6187797" y="5010658"/>
            <a:ext cx="5569596" cy="369332"/>
            <a:chOff x="6436913" y="5393059"/>
            <a:chExt cx="5569596" cy="369332"/>
          </a:xfrm>
        </p:grpSpPr>
        <p:sp>
          <p:nvSpPr>
            <p:cNvPr id="15" name="矩形 14">
              <a:extLst>
                <a:ext uri="{FF2B5EF4-FFF2-40B4-BE49-F238E27FC236}">
                  <a16:creationId xmlns:a16="http://schemas.microsoft.com/office/drawing/2014/main" id="{F147E0A7-1FB9-4C3D-8AB4-C37FDEA4E02F}"/>
                </a:ext>
              </a:extLst>
            </p:cNvPr>
            <p:cNvSpPr/>
            <p:nvPr/>
          </p:nvSpPr>
          <p:spPr>
            <a:xfrm>
              <a:off x="6921976" y="5393059"/>
              <a:ext cx="5084533" cy="369332"/>
            </a:xfrm>
            <a:prstGeom prst="rect">
              <a:avLst/>
            </a:prstGeom>
          </p:spPr>
          <p:txBody>
            <a:bodyPr wrap="none">
              <a:spAutoFit/>
            </a:bodyPr>
            <a:lstStyle/>
            <a:p>
              <a:r>
                <a:rPr lang="en-US" altLang="zh-TW" dirty="0">
                  <a:latin typeface="LinLibertineT"/>
                </a:rPr>
                <a:t>: represents all DDI pairs in the DDI knowledge base.</a:t>
              </a:r>
              <a:endParaRPr lang="zh-TW" altLang="en-US" dirty="0"/>
            </a:p>
          </p:txBody>
        </p:sp>
        <p:pic>
          <p:nvPicPr>
            <p:cNvPr id="16" name="圖片 15">
              <a:extLst>
                <a:ext uri="{FF2B5EF4-FFF2-40B4-BE49-F238E27FC236}">
                  <a16:creationId xmlns:a16="http://schemas.microsoft.com/office/drawing/2014/main" id="{4C7578D6-A566-44F6-B15B-7B493AB214B0}"/>
                </a:ext>
              </a:extLst>
            </p:cNvPr>
            <p:cNvPicPr>
              <a:picLocks noChangeAspect="1"/>
            </p:cNvPicPr>
            <p:nvPr/>
          </p:nvPicPr>
          <p:blipFill>
            <a:blip r:embed="rId8"/>
            <a:stretch>
              <a:fillRect/>
            </a:stretch>
          </p:blipFill>
          <p:spPr>
            <a:xfrm>
              <a:off x="6436913" y="5399667"/>
              <a:ext cx="485063" cy="284974"/>
            </a:xfrm>
            <a:prstGeom prst="rect">
              <a:avLst/>
            </a:prstGeom>
          </p:spPr>
        </p:pic>
      </p:grpSp>
    </p:spTree>
    <p:extLst>
      <p:ext uri="{BB962C8B-B14F-4D97-AF65-F5344CB8AC3E}">
        <p14:creationId xmlns:p14="http://schemas.microsoft.com/office/powerpoint/2010/main" val="3530690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73582956-BB1A-428F-AA90-BF020BD9FE38}"/>
              </a:ext>
            </a:extLst>
          </p:cNvPr>
          <p:cNvSpPr>
            <a:spLocks noGrp="1"/>
          </p:cNvSpPr>
          <p:nvPr>
            <p:ph type="title"/>
          </p:nvPr>
        </p:nvSpPr>
        <p:spPr>
          <a:xfrm>
            <a:off x="1246067" y="927099"/>
            <a:ext cx="8458229" cy="709865"/>
          </a:xfrm>
        </p:spPr>
        <p:txBody>
          <a:bodyPr/>
          <a:lstStyle/>
          <a:p>
            <a:r>
              <a:rPr lang="en-US" altLang="zh-TW" sz="5000" cap="all" dirty="0">
                <a:solidFill>
                  <a:srgbClr val="0A8CA6"/>
                </a:solidFill>
                <a:latin typeface="+mn-lt"/>
                <a:ea typeface="+mn-ea"/>
                <a:cs typeface="+mn-cs"/>
              </a:rPr>
              <a:t>EXPERIMENT</a:t>
            </a:r>
            <a:endParaRPr lang="zh-TW" altLang="en-US" sz="5000" cap="all" dirty="0">
              <a:solidFill>
                <a:srgbClr val="0A8CA6"/>
              </a:solidFill>
              <a:latin typeface="+mn-lt"/>
              <a:ea typeface="+mn-ea"/>
              <a:cs typeface="+mn-cs"/>
            </a:endParaRPr>
          </a:p>
        </p:txBody>
      </p:sp>
      <p:sp>
        <p:nvSpPr>
          <p:cNvPr id="8" name="文字方塊 7">
            <a:extLst>
              <a:ext uri="{FF2B5EF4-FFF2-40B4-BE49-F238E27FC236}">
                <a16:creationId xmlns:a16="http://schemas.microsoft.com/office/drawing/2014/main" id="{69D35420-9467-4FAA-BAB0-AB9150C6A438}"/>
              </a:ext>
            </a:extLst>
          </p:cNvPr>
          <p:cNvSpPr txBox="1"/>
          <p:nvPr/>
        </p:nvSpPr>
        <p:spPr>
          <a:xfrm>
            <a:off x="4970561" y="1175299"/>
            <a:ext cx="6475071" cy="461665"/>
          </a:xfrm>
          <a:prstGeom prst="rect">
            <a:avLst/>
          </a:prstGeom>
          <a:noFill/>
        </p:spPr>
        <p:txBody>
          <a:bodyPr wrap="square" rtlCol="0">
            <a:spAutoFit/>
          </a:bodyPr>
          <a:lstStyle/>
          <a:p>
            <a:r>
              <a:rPr lang="en-US" altLang="zh-TW" sz="2400" b="1" dirty="0">
                <a:solidFill>
                  <a:srgbClr val="00B050"/>
                </a:solidFill>
              </a:rPr>
              <a:t>RESULTS </a:t>
            </a:r>
            <a:endParaRPr lang="zh-TW" altLang="en-US" sz="2400" b="1" dirty="0">
              <a:solidFill>
                <a:srgbClr val="00B050"/>
              </a:solidFill>
            </a:endParaRPr>
          </a:p>
        </p:txBody>
      </p:sp>
      <p:sp>
        <p:nvSpPr>
          <p:cNvPr id="6" name="投影片編號版面配置區 3">
            <a:extLst>
              <a:ext uri="{FF2B5EF4-FFF2-40B4-BE49-F238E27FC236}">
                <a16:creationId xmlns:a16="http://schemas.microsoft.com/office/drawing/2014/main" id="{6EB307A8-0BDC-4DB1-B229-59D0A01B5E14}"/>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09D3CA-FCE7-4835-B4F1-2D667A0C1C2A}" type="slidenum">
              <a:rPr lang="en-US" smtClean="0">
                <a:solidFill>
                  <a:prstClr val="black"/>
                </a:solidFill>
              </a:rPr>
              <a:t>23</a:t>
            </a:fld>
            <a:endParaRPr lang="en-US" dirty="0">
              <a:solidFill>
                <a:prstClr val="black"/>
              </a:solidFill>
            </a:endParaRPr>
          </a:p>
        </p:txBody>
      </p:sp>
      <p:sp>
        <p:nvSpPr>
          <p:cNvPr id="14" name="矩形 13">
            <a:extLst>
              <a:ext uri="{FF2B5EF4-FFF2-40B4-BE49-F238E27FC236}">
                <a16:creationId xmlns:a16="http://schemas.microsoft.com/office/drawing/2014/main" id="{325B68F3-6868-4A8E-A692-5AA4A7274505}"/>
              </a:ext>
            </a:extLst>
          </p:cNvPr>
          <p:cNvSpPr/>
          <p:nvPr/>
        </p:nvSpPr>
        <p:spPr>
          <a:xfrm>
            <a:off x="6159667" y="1241805"/>
            <a:ext cx="3453189" cy="369332"/>
          </a:xfrm>
          <a:prstGeom prst="rect">
            <a:avLst/>
          </a:prstGeom>
        </p:spPr>
        <p:txBody>
          <a:bodyPr wrap="none">
            <a:spAutoFit/>
          </a:bodyPr>
          <a:lstStyle/>
          <a:p>
            <a:r>
              <a:rPr lang="en-US" altLang="zh-TW" b="1" dirty="0"/>
              <a:t>Compare with other baseline</a:t>
            </a:r>
            <a:endParaRPr lang="zh-TW" altLang="en-US" b="1" dirty="0"/>
          </a:p>
        </p:txBody>
      </p:sp>
      <p:grpSp>
        <p:nvGrpSpPr>
          <p:cNvPr id="18" name="群組 17">
            <a:extLst>
              <a:ext uri="{FF2B5EF4-FFF2-40B4-BE49-F238E27FC236}">
                <a16:creationId xmlns:a16="http://schemas.microsoft.com/office/drawing/2014/main" id="{EA4BF0A5-878B-4E20-B831-3D17FF503326}"/>
              </a:ext>
            </a:extLst>
          </p:cNvPr>
          <p:cNvGrpSpPr/>
          <p:nvPr/>
        </p:nvGrpSpPr>
        <p:grpSpPr>
          <a:xfrm>
            <a:off x="1574651" y="1885164"/>
            <a:ext cx="8458229" cy="4425818"/>
            <a:chOff x="1574651" y="1885164"/>
            <a:chExt cx="8458229" cy="4425818"/>
          </a:xfrm>
        </p:grpSpPr>
        <p:pic>
          <p:nvPicPr>
            <p:cNvPr id="2" name="圖片 1">
              <a:extLst>
                <a:ext uri="{FF2B5EF4-FFF2-40B4-BE49-F238E27FC236}">
                  <a16:creationId xmlns:a16="http://schemas.microsoft.com/office/drawing/2014/main" id="{069069B7-76E0-4BDD-8B83-C1EF04210278}"/>
                </a:ext>
              </a:extLst>
            </p:cNvPr>
            <p:cNvPicPr>
              <a:picLocks noChangeAspect="1"/>
            </p:cNvPicPr>
            <p:nvPr/>
          </p:nvPicPr>
          <p:blipFill>
            <a:blip r:embed="rId3"/>
            <a:stretch>
              <a:fillRect/>
            </a:stretch>
          </p:blipFill>
          <p:spPr>
            <a:xfrm>
              <a:off x="1574651" y="1885164"/>
              <a:ext cx="8458229" cy="4425818"/>
            </a:xfrm>
            <a:prstGeom prst="rect">
              <a:avLst/>
            </a:prstGeom>
          </p:spPr>
        </p:pic>
        <p:sp>
          <p:nvSpPr>
            <p:cNvPr id="9" name="矩形 8">
              <a:extLst>
                <a:ext uri="{FF2B5EF4-FFF2-40B4-BE49-F238E27FC236}">
                  <a16:creationId xmlns:a16="http://schemas.microsoft.com/office/drawing/2014/main" id="{59EFEA26-D4BE-49CA-8DFC-46567E6E6458}"/>
                </a:ext>
              </a:extLst>
            </p:cNvPr>
            <p:cNvSpPr/>
            <p:nvPr/>
          </p:nvSpPr>
          <p:spPr>
            <a:xfrm>
              <a:off x="1574651" y="5778918"/>
              <a:ext cx="8458229" cy="46166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49E70110-622D-409C-8336-8A81D94E2549}"/>
                </a:ext>
              </a:extLst>
            </p:cNvPr>
            <p:cNvSpPr/>
            <p:nvPr/>
          </p:nvSpPr>
          <p:spPr>
            <a:xfrm>
              <a:off x="5803766" y="5246854"/>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04F6C529-9F52-4799-8B9C-8BC52B87A8D1}"/>
                </a:ext>
              </a:extLst>
            </p:cNvPr>
            <p:cNvSpPr/>
            <p:nvPr/>
          </p:nvSpPr>
          <p:spPr>
            <a:xfrm>
              <a:off x="8581549" y="3867240"/>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3B013B99-977D-4973-AC0F-7B891E40A1F8}"/>
                </a:ext>
              </a:extLst>
            </p:cNvPr>
            <p:cNvSpPr/>
            <p:nvPr/>
          </p:nvSpPr>
          <p:spPr>
            <a:xfrm>
              <a:off x="3110096" y="5778917"/>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F68F937D-7DC9-4E25-8D79-407A21A3449A}"/>
                </a:ext>
              </a:extLst>
            </p:cNvPr>
            <p:cNvSpPr/>
            <p:nvPr/>
          </p:nvSpPr>
          <p:spPr>
            <a:xfrm>
              <a:off x="4503345" y="5778916"/>
              <a:ext cx="1154505"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6DCCA20B-F9FE-4BC1-984F-3ACF63A37FC5}"/>
                </a:ext>
              </a:extLst>
            </p:cNvPr>
            <p:cNvSpPr/>
            <p:nvPr/>
          </p:nvSpPr>
          <p:spPr>
            <a:xfrm>
              <a:off x="7195155" y="5778916"/>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9" name="矩形 18">
            <a:extLst>
              <a:ext uri="{FF2B5EF4-FFF2-40B4-BE49-F238E27FC236}">
                <a16:creationId xmlns:a16="http://schemas.microsoft.com/office/drawing/2014/main" id="{E03CFF79-CB97-4546-BE8B-15755C52630C}"/>
              </a:ext>
            </a:extLst>
          </p:cNvPr>
          <p:cNvSpPr/>
          <p:nvPr/>
        </p:nvSpPr>
        <p:spPr>
          <a:xfrm>
            <a:off x="8581549" y="3405575"/>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60363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339F51A-AD67-4DE0-BFAB-D1DE744B141D}"/>
              </a:ext>
            </a:extLst>
          </p:cNvPr>
          <p:cNvSpPr>
            <a:spLocks noGrp="1"/>
          </p:cNvSpPr>
          <p:nvPr>
            <p:ph type="sldNum" sz="quarter" idx="12"/>
          </p:nvPr>
        </p:nvSpPr>
        <p:spPr/>
        <p:txBody>
          <a:bodyPr/>
          <a:lstStyle/>
          <a:p>
            <a:fld id="{D8D05BF1-A64A-4D32-94AF-7874B1DB025C}" type="slidenum">
              <a:rPr lang="en-US" smtClean="0">
                <a:solidFill>
                  <a:prstClr val="white"/>
                </a:solidFill>
              </a:rPr>
              <a:t>24</a:t>
            </a:fld>
            <a:endParaRPr lang="en-US" dirty="0">
              <a:solidFill>
                <a:prstClr val="white"/>
              </a:solidFill>
            </a:endParaRPr>
          </a:p>
        </p:txBody>
      </p:sp>
      <p:sp>
        <p:nvSpPr>
          <p:cNvPr id="5" name="標題 1">
            <a:extLst>
              <a:ext uri="{FF2B5EF4-FFF2-40B4-BE49-F238E27FC236}">
                <a16:creationId xmlns:a16="http://schemas.microsoft.com/office/drawing/2014/main" id="{73582956-BB1A-428F-AA90-BF020BD9FE38}"/>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EXPERIMENT</a:t>
            </a:r>
            <a:endParaRPr lang="zh-TW" altLang="en-US" sz="5000" cap="all" dirty="0">
              <a:solidFill>
                <a:srgbClr val="0A8CA6"/>
              </a:solidFill>
              <a:latin typeface="+mn-lt"/>
              <a:ea typeface="+mn-ea"/>
              <a:cs typeface="+mn-cs"/>
            </a:endParaRPr>
          </a:p>
        </p:txBody>
      </p:sp>
      <p:sp>
        <p:nvSpPr>
          <p:cNvPr id="9" name="投影片編號版面配置區 3">
            <a:extLst>
              <a:ext uri="{FF2B5EF4-FFF2-40B4-BE49-F238E27FC236}">
                <a16:creationId xmlns:a16="http://schemas.microsoft.com/office/drawing/2014/main" id="{6EB307A8-0BDC-4DB1-B229-59D0A01B5E14}"/>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FAA325-3633-41A4-89FB-34C379FD4D45}" type="slidenum">
              <a:rPr lang="en-US" smtClean="0">
                <a:solidFill>
                  <a:prstClr val="black"/>
                </a:solidFill>
              </a:rPr>
              <a:t>24</a:t>
            </a:fld>
            <a:endParaRPr lang="en-US" dirty="0">
              <a:solidFill>
                <a:prstClr val="black"/>
              </a:solidFill>
            </a:endParaRPr>
          </a:p>
        </p:txBody>
      </p:sp>
      <p:sp>
        <p:nvSpPr>
          <p:cNvPr id="10" name="文字方塊 9">
            <a:extLst>
              <a:ext uri="{FF2B5EF4-FFF2-40B4-BE49-F238E27FC236}">
                <a16:creationId xmlns:a16="http://schemas.microsoft.com/office/drawing/2014/main" id="{4421796E-56AA-47E5-876D-C162E46392F7}"/>
              </a:ext>
            </a:extLst>
          </p:cNvPr>
          <p:cNvSpPr txBox="1"/>
          <p:nvPr/>
        </p:nvSpPr>
        <p:spPr>
          <a:xfrm>
            <a:off x="4970561" y="1175299"/>
            <a:ext cx="6475071" cy="461665"/>
          </a:xfrm>
          <a:prstGeom prst="rect">
            <a:avLst/>
          </a:prstGeom>
          <a:noFill/>
        </p:spPr>
        <p:txBody>
          <a:bodyPr wrap="square" rtlCol="0">
            <a:spAutoFit/>
          </a:bodyPr>
          <a:lstStyle/>
          <a:p>
            <a:r>
              <a:rPr lang="en-US" altLang="zh-TW" sz="2400" b="1" dirty="0">
                <a:solidFill>
                  <a:srgbClr val="00B050"/>
                </a:solidFill>
              </a:rPr>
              <a:t>RESULTS </a:t>
            </a:r>
            <a:endParaRPr lang="zh-TW" altLang="en-US" sz="2400" b="1" dirty="0">
              <a:solidFill>
                <a:srgbClr val="00B050"/>
              </a:solidFill>
            </a:endParaRPr>
          </a:p>
        </p:txBody>
      </p:sp>
      <p:sp>
        <p:nvSpPr>
          <p:cNvPr id="11" name="矩形 10">
            <a:extLst>
              <a:ext uri="{FF2B5EF4-FFF2-40B4-BE49-F238E27FC236}">
                <a16:creationId xmlns:a16="http://schemas.microsoft.com/office/drawing/2014/main" id="{8A1198C8-AA67-4170-830B-EEE98341D772}"/>
              </a:ext>
            </a:extLst>
          </p:cNvPr>
          <p:cNvSpPr/>
          <p:nvPr/>
        </p:nvSpPr>
        <p:spPr>
          <a:xfrm>
            <a:off x="6159667" y="1241805"/>
            <a:ext cx="2323072" cy="369332"/>
          </a:xfrm>
          <a:prstGeom prst="rect">
            <a:avLst/>
          </a:prstGeom>
        </p:spPr>
        <p:txBody>
          <a:bodyPr wrap="none">
            <a:spAutoFit/>
          </a:bodyPr>
          <a:lstStyle/>
          <a:p>
            <a:r>
              <a:rPr lang="en-US" altLang="zh-TW" b="1" dirty="0"/>
              <a:t>Compare with itself</a:t>
            </a:r>
            <a:endParaRPr lang="zh-TW" altLang="en-US" b="1" dirty="0"/>
          </a:p>
        </p:txBody>
      </p:sp>
      <p:grpSp>
        <p:nvGrpSpPr>
          <p:cNvPr id="18" name="群組 17">
            <a:extLst>
              <a:ext uri="{FF2B5EF4-FFF2-40B4-BE49-F238E27FC236}">
                <a16:creationId xmlns:a16="http://schemas.microsoft.com/office/drawing/2014/main" id="{3639E660-C9B1-4AE0-B366-42671528EBDD}"/>
              </a:ext>
            </a:extLst>
          </p:cNvPr>
          <p:cNvGrpSpPr/>
          <p:nvPr/>
        </p:nvGrpSpPr>
        <p:grpSpPr>
          <a:xfrm>
            <a:off x="1185792" y="2493522"/>
            <a:ext cx="9777980" cy="3122673"/>
            <a:chOff x="1185792" y="2493522"/>
            <a:chExt cx="9777980" cy="3122673"/>
          </a:xfrm>
        </p:grpSpPr>
        <p:pic>
          <p:nvPicPr>
            <p:cNvPr id="7" name="圖片 6">
              <a:extLst>
                <a:ext uri="{FF2B5EF4-FFF2-40B4-BE49-F238E27FC236}">
                  <a16:creationId xmlns:a16="http://schemas.microsoft.com/office/drawing/2014/main" id="{2FA5E774-88E1-45E4-9F97-85E9FFEBF6D7}"/>
                </a:ext>
              </a:extLst>
            </p:cNvPr>
            <p:cNvPicPr>
              <a:picLocks noChangeAspect="1"/>
            </p:cNvPicPr>
            <p:nvPr/>
          </p:nvPicPr>
          <p:blipFill>
            <a:blip r:embed="rId3"/>
            <a:stretch>
              <a:fillRect/>
            </a:stretch>
          </p:blipFill>
          <p:spPr>
            <a:xfrm>
              <a:off x="1185792" y="2493522"/>
              <a:ext cx="9777980" cy="3122673"/>
            </a:xfrm>
            <a:prstGeom prst="rect">
              <a:avLst/>
            </a:prstGeom>
          </p:spPr>
        </p:pic>
        <p:sp>
          <p:nvSpPr>
            <p:cNvPr id="12" name="矩形 11">
              <a:extLst>
                <a:ext uri="{FF2B5EF4-FFF2-40B4-BE49-F238E27FC236}">
                  <a16:creationId xmlns:a16="http://schemas.microsoft.com/office/drawing/2014/main" id="{F51AC5A0-9081-4D0F-B80E-0A35474AC24C}"/>
                </a:ext>
              </a:extLst>
            </p:cNvPr>
            <p:cNvSpPr/>
            <p:nvPr/>
          </p:nvSpPr>
          <p:spPr>
            <a:xfrm>
              <a:off x="1370568" y="5003752"/>
              <a:ext cx="9131162" cy="46166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6FDCD7D7-4C30-4B0F-BC89-01C36177962D}"/>
                </a:ext>
              </a:extLst>
            </p:cNvPr>
            <p:cNvSpPr/>
            <p:nvPr/>
          </p:nvSpPr>
          <p:spPr>
            <a:xfrm>
              <a:off x="6190832" y="4163078"/>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53234E13-FA01-44E0-9270-88BA9FA0A14D}"/>
                </a:ext>
              </a:extLst>
            </p:cNvPr>
            <p:cNvSpPr/>
            <p:nvPr/>
          </p:nvSpPr>
          <p:spPr>
            <a:xfrm>
              <a:off x="9378231" y="3276309"/>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FA2B0443-2F97-4155-B6F6-DFF5181FB1C2}"/>
                </a:ext>
              </a:extLst>
            </p:cNvPr>
            <p:cNvSpPr/>
            <p:nvPr/>
          </p:nvSpPr>
          <p:spPr>
            <a:xfrm>
              <a:off x="3080301" y="4999087"/>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69A36E1F-DE9A-4562-8B81-9D6F5CB79C62}"/>
                </a:ext>
              </a:extLst>
            </p:cNvPr>
            <p:cNvSpPr/>
            <p:nvPr/>
          </p:nvSpPr>
          <p:spPr>
            <a:xfrm>
              <a:off x="4568782" y="4999086"/>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D3B4F75E-3CA1-4BF0-95BD-4747DEFD0A25}"/>
                </a:ext>
              </a:extLst>
            </p:cNvPr>
            <p:cNvSpPr/>
            <p:nvPr/>
          </p:nvSpPr>
          <p:spPr>
            <a:xfrm>
              <a:off x="7766996" y="4999085"/>
              <a:ext cx="1300420" cy="461665"/>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406231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339F51A-AD67-4DE0-BFAB-D1DE744B141D}"/>
              </a:ext>
            </a:extLst>
          </p:cNvPr>
          <p:cNvSpPr>
            <a:spLocks noGrp="1"/>
          </p:cNvSpPr>
          <p:nvPr>
            <p:ph type="sldNum" sz="quarter" idx="12"/>
          </p:nvPr>
        </p:nvSpPr>
        <p:spPr/>
        <p:txBody>
          <a:bodyPr/>
          <a:lstStyle/>
          <a:p>
            <a:fld id="{D8D05BF1-A64A-4D32-94AF-7874B1DB025C}" type="slidenum">
              <a:rPr lang="en-US" smtClean="0">
                <a:solidFill>
                  <a:prstClr val="white"/>
                </a:solidFill>
              </a:rPr>
              <a:t>25</a:t>
            </a:fld>
            <a:endParaRPr lang="en-US" dirty="0">
              <a:solidFill>
                <a:prstClr val="white"/>
              </a:solidFill>
            </a:endParaRPr>
          </a:p>
        </p:txBody>
      </p:sp>
      <p:sp>
        <p:nvSpPr>
          <p:cNvPr id="5" name="標題 1">
            <a:extLst>
              <a:ext uri="{FF2B5EF4-FFF2-40B4-BE49-F238E27FC236}">
                <a16:creationId xmlns:a16="http://schemas.microsoft.com/office/drawing/2014/main" id="{73582956-BB1A-428F-AA90-BF020BD9FE38}"/>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EXPERIMENT</a:t>
            </a:r>
            <a:endParaRPr lang="zh-TW" altLang="en-US" sz="5000" cap="all" dirty="0">
              <a:solidFill>
                <a:srgbClr val="0A8CA6"/>
              </a:solidFill>
              <a:latin typeface="+mn-lt"/>
              <a:ea typeface="+mn-ea"/>
              <a:cs typeface="+mn-cs"/>
            </a:endParaRPr>
          </a:p>
        </p:txBody>
      </p:sp>
      <p:sp>
        <p:nvSpPr>
          <p:cNvPr id="9" name="投影片編號版面配置區 3">
            <a:extLst>
              <a:ext uri="{FF2B5EF4-FFF2-40B4-BE49-F238E27FC236}">
                <a16:creationId xmlns:a16="http://schemas.microsoft.com/office/drawing/2014/main" id="{6EB307A8-0BDC-4DB1-B229-59D0A01B5E14}"/>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FAA325-3633-41A4-89FB-34C379FD4D45}" type="slidenum">
              <a:rPr lang="en-US" smtClean="0">
                <a:solidFill>
                  <a:prstClr val="black"/>
                </a:solidFill>
              </a:rPr>
              <a:t>25</a:t>
            </a:fld>
            <a:endParaRPr lang="en-US" dirty="0">
              <a:solidFill>
                <a:prstClr val="black"/>
              </a:solidFill>
            </a:endParaRPr>
          </a:p>
        </p:txBody>
      </p:sp>
      <p:sp>
        <p:nvSpPr>
          <p:cNvPr id="10" name="文字方塊 9">
            <a:extLst>
              <a:ext uri="{FF2B5EF4-FFF2-40B4-BE49-F238E27FC236}">
                <a16:creationId xmlns:a16="http://schemas.microsoft.com/office/drawing/2014/main" id="{4421796E-56AA-47E5-876D-C162E46392F7}"/>
              </a:ext>
            </a:extLst>
          </p:cNvPr>
          <p:cNvSpPr txBox="1"/>
          <p:nvPr/>
        </p:nvSpPr>
        <p:spPr>
          <a:xfrm>
            <a:off x="4970561" y="1175299"/>
            <a:ext cx="6475071" cy="461665"/>
          </a:xfrm>
          <a:prstGeom prst="rect">
            <a:avLst/>
          </a:prstGeom>
          <a:noFill/>
        </p:spPr>
        <p:txBody>
          <a:bodyPr wrap="square" rtlCol="0">
            <a:spAutoFit/>
          </a:bodyPr>
          <a:lstStyle/>
          <a:p>
            <a:r>
              <a:rPr lang="en-US" altLang="zh-TW" sz="2400" b="1" dirty="0">
                <a:solidFill>
                  <a:srgbClr val="00B050"/>
                </a:solidFill>
              </a:rPr>
              <a:t>RESULTS </a:t>
            </a:r>
            <a:endParaRPr lang="zh-TW" altLang="en-US" sz="2400" b="1" dirty="0">
              <a:solidFill>
                <a:srgbClr val="00B050"/>
              </a:solidFill>
            </a:endParaRPr>
          </a:p>
        </p:txBody>
      </p:sp>
      <p:sp>
        <p:nvSpPr>
          <p:cNvPr id="11" name="矩形 10">
            <a:extLst>
              <a:ext uri="{FF2B5EF4-FFF2-40B4-BE49-F238E27FC236}">
                <a16:creationId xmlns:a16="http://schemas.microsoft.com/office/drawing/2014/main" id="{8A1198C8-AA67-4170-830B-EEE98341D772}"/>
              </a:ext>
            </a:extLst>
          </p:cNvPr>
          <p:cNvSpPr/>
          <p:nvPr/>
        </p:nvSpPr>
        <p:spPr>
          <a:xfrm>
            <a:off x="6159667" y="1241805"/>
            <a:ext cx="2323072" cy="369332"/>
          </a:xfrm>
          <a:prstGeom prst="rect">
            <a:avLst/>
          </a:prstGeom>
        </p:spPr>
        <p:txBody>
          <a:bodyPr wrap="none">
            <a:spAutoFit/>
          </a:bodyPr>
          <a:lstStyle/>
          <a:p>
            <a:r>
              <a:rPr lang="en-US" altLang="zh-TW" b="1" dirty="0"/>
              <a:t>Compare with itself</a:t>
            </a:r>
            <a:endParaRPr lang="zh-TW" altLang="en-US" b="1" dirty="0"/>
          </a:p>
        </p:txBody>
      </p:sp>
      <p:grpSp>
        <p:nvGrpSpPr>
          <p:cNvPr id="6" name="群組 5">
            <a:extLst>
              <a:ext uri="{FF2B5EF4-FFF2-40B4-BE49-F238E27FC236}">
                <a16:creationId xmlns:a16="http://schemas.microsoft.com/office/drawing/2014/main" id="{F8A28597-3C77-409C-BD11-BB5CC6432377}"/>
              </a:ext>
            </a:extLst>
          </p:cNvPr>
          <p:cNvGrpSpPr/>
          <p:nvPr/>
        </p:nvGrpSpPr>
        <p:grpSpPr>
          <a:xfrm>
            <a:off x="2149106" y="3308354"/>
            <a:ext cx="7893787" cy="1450308"/>
            <a:chOff x="1436847" y="2302514"/>
            <a:chExt cx="7893787" cy="1450308"/>
          </a:xfrm>
        </p:grpSpPr>
        <p:pic>
          <p:nvPicPr>
            <p:cNvPr id="3" name="圖片 2">
              <a:extLst>
                <a:ext uri="{FF2B5EF4-FFF2-40B4-BE49-F238E27FC236}">
                  <a16:creationId xmlns:a16="http://schemas.microsoft.com/office/drawing/2014/main" id="{5F4D3325-4C66-4C31-B7EF-741ED4B2D634}"/>
                </a:ext>
              </a:extLst>
            </p:cNvPr>
            <p:cNvPicPr>
              <a:picLocks noChangeAspect="1"/>
            </p:cNvPicPr>
            <p:nvPr/>
          </p:nvPicPr>
          <p:blipFill rotWithShape="1">
            <a:blip r:embed="rId3"/>
            <a:srcRect t="3061"/>
            <a:stretch/>
          </p:blipFill>
          <p:spPr>
            <a:xfrm>
              <a:off x="1436847" y="2302514"/>
              <a:ext cx="7893787" cy="1450308"/>
            </a:xfrm>
            <a:prstGeom prst="rect">
              <a:avLst/>
            </a:prstGeom>
          </p:spPr>
        </p:pic>
        <p:sp>
          <p:nvSpPr>
            <p:cNvPr id="12" name="矩形 11">
              <a:extLst>
                <a:ext uri="{FF2B5EF4-FFF2-40B4-BE49-F238E27FC236}">
                  <a16:creationId xmlns:a16="http://schemas.microsoft.com/office/drawing/2014/main" id="{F51AC5A0-9081-4D0F-B80E-0A35474AC24C}"/>
                </a:ext>
              </a:extLst>
            </p:cNvPr>
            <p:cNvSpPr/>
            <p:nvPr/>
          </p:nvSpPr>
          <p:spPr>
            <a:xfrm>
              <a:off x="1496391" y="3276904"/>
              <a:ext cx="7723809" cy="382928"/>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53234E13-FA01-44E0-9270-88BA9FA0A14D}"/>
                </a:ext>
              </a:extLst>
            </p:cNvPr>
            <p:cNvSpPr/>
            <p:nvPr/>
          </p:nvSpPr>
          <p:spPr>
            <a:xfrm>
              <a:off x="2971800" y="3276904"/>
              <a:ext cx="972079" cy="357528"/>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2ACF5602-0F84-4477-9C40-B71ADF73AD06}"/>
                </a:ext>
              </a:extLst>
            </p:cNvPr>
            <p:cNvSpPr/>
            <p:nvPr/>
          </p:nvSpPr>
          <p:spPr>
            <a:xfrm>
              <a:off x="4149725" y="2899044"/>
              <a:ext cx="972079" cy="357528"/>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A6F23217-DA38-4420-893E-6530C55A45FD}"/>
                </a:ext>
              </a:extLst>
            </p:cNvPr>
            <p:cNvSpPr/>
            <p:nvPr/>
          </p:nvSpPr>
          <p:spPr>
            <a:xfrm>
              <a:off x="5511800" y="3271607"/>
              <a:ext cx="972079" cy="357528"/>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FBE1310D-041D-439B-8ED4-AA5C6B2A6726}"/>
                </a:ext>
              </a:extLst>
            </p:cNvPr>
            <p:cNvSpPr/>
            <p:nvPr/>
          </p:nvSpPr>
          <p:spPr>
            <a:xfrm>
              <a:off x="6835163" y="3289604"/>
              <a:ext cx="972079" cy="357528"/>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CFE18A1F-28E2-4C17-B6C3-AFC79AF0CD1D}"/>
                </a:ext>
              </a:extLst>
            </p:cNvPr>
            <p:cNvSpPr/>
            <p:nvPr/>
          </p:nvSpPr>
          <p:spPr>
            <a:xfrm>
              <a:off x="8301844" y="3289604"/>
              <a:ext cx="972079" cy="357528"/>
            </a:xfrm>
            <a:prstGeom prst="rect">
              <a:avLst/>
            </a:prstGeom>
            <a:solidFill>
              <a:srgbClr val="29FF8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96737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339F51A-AD67-4DE0-BFAB-D1DE744B141D}"/>
              </a:ext>
            </a:extLst>
          </p:cNvPr>
          <p:cNvSpPr>
            <a:spLocks noGrp="1"/>
          </p:cNvSpPr>
          <p:nvPr>
            <p:ph type="sldNum" sz="quarter" idx="12"/>
          </p:nvPr>
        </p:nvSpPr>
        <p:spPr/>
        <p:txBody>
          <a:bodyPr/>
          <a:lstStyle/>
          <a:p>
            <a:fld id="{D8D05BF1-A64A-4D32-94AF-7874B1DB025C}" type="slidenum">
              <a:rPr lang="en-US" smtClean="0">
                <a:solidFill>
                  <a:prstClr val="white"/>
                </a:solidFill>
              </a:rPr>
              <a:t>26</a:t>
            </a:fld>
            <a:endParaRPr lang="en-US" dirty="0">
              <a:solidFill>
                <a:prstClr val="white"/>
              </a:solidFill>
            </a:endParaRPr>
          </a:p>
        </p:txBody>
      </p:sp>
      <p:sp>
        <p:nvSpPr>
          <p:cNvPr id="5" name="標題 1">
            <a:extLst>
              <a:ext uri="{FF2B5EF4-FFF2-40B4-BE49-F238E27FC236}">
                <a16:creationId xmlns:a16="http://schemas.microsoft.com/office/drawing/2014/main" id="{73582956-BB1A-428F-AA90-BF020BD9FE38}"/>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EXPERIMENT</a:t>
            </a:r>
            <a:endParaRPr lang="zh-TW" altLang="en-US" sz="5000" cap="all" dirty="0">
              <a:solidFill>
                <a:srgbClr val="0A8CA6"/>
              </a:solidFill>
              <a:latin typeface="+mn-lt"/>
              <a:ea typeface="+mn-ea"/>
              <a:cs typeface="+mn-cs"/>
            </a:endParaRPr>
          </a:p>
        </p:txBody>
      </p:sp>
      <p:sp>
        <p:nvSpPr>
          <p:cNvPr id="9" name="投影片編號版面配置區 3">
            <a:extLst>
              <a:ext uri="{FF2B5EF4-FFF2-40B4-BE49-F238E27FC236}">
                <a16:creationId xmlns:a16="http://schemas.microsoft.com/office/drawing/2014/main" id="{6EB307A8-0BDC-4DB1-B229-59D0A01B5E14}"/>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FAA325-3633-41A4-89FB-34C379FD4D45}" type="slidenum">
              <a:rPr lang="en-US" smtClean="0">
                <a:solidFill>
                  <a:prstClr val="black"/>
                </a:solidFill>
              </a:rPr>
              <a:t>26</a:t>
            </a:fld>
            <a:endParaRPr lang="en-US" dirty="0">
              <a:solidFill>
                <a:prstClr val="black"/>
              </a:solidFill>
            </a:endParaRPr>
          </a:p>
        </p:txBody>
      </p:sp>
      <p:sp>
        <p:nvSpPr>
          <p:cNvPr id="10" name="文字方塊 9">
            <a:extLst>
              <a:ext uri="{FF2B5EF4-FFF2-40B4-BE49-F238E27FC236}">
                <a16:creationId xmlns:a16="http://schemas.microsoft.com/office/drawing/2014/main" id="{4421796E-56AA-47E5-876D-C162E46392F7}"/>
              </a:ext>
            </a:extLst>
          </p:cNvPr>
          <p:cNvSpPr txBox="1"/>
          <p:nvPr/>
        </p:nvSpPr>
        <p:spPr>
          <a:xfrm>
            <a:off x="4844831" y="1265776"/>
            <a:ext cx="6996649" cy="461665"/>
          </a:xfrm>
          <a:prstGeom prst="rect">
            <a:avLst/>
          </a:prstGeom>
          <a:noFill/>
        </p:spPr>
        <p:txBody>
          <a:bodyPr wrap="square" rtlCol="0">
            <a:spAutoFit/>
          </a:bodyPr>
          <a:lstStyle/>
          <a:p>
            <a:r>
              <a:rPr lang="en-US" altLang="zh-TW" sz="2400" b="1" dirty="0">
                <a:solidFill>
                  <a:srgbClr val="00B050"/>
                </a:solidFill>
              </a:rPr>
              <a:t>Prediction results on different training</a:t>
            </a:r>
            <a:r>
              <a:rPr lang="zh-TW" altLang="en-US" sz="2400" b="1" dirty="0">
                <a:solidFill>
                  <a:srgbClr val="00B050"/>
                </a:solidFill>
              </a:rPr>
              <a:t> </a:t>
            </a:r>
            <a:r>
              <a:rPr lang="en-US" altLang="zh-TW" sz="2400" b="1" dirty="0">
                <a:solidFill>
                  <a:srgbClr val="00B050"/>
                </a:solidFill>
              </a:rPr>
              <a:t>batches </a:t>
            </a:r>
            <a:endParaRPr lang="zh-TW" altLang="en-US" sz="2400" b="1" dirty="0">
              <a:solidFill>
                <a:srgbClr val="00B050"/>
              </a:solidFill>
            </a:endParaRPr>
          </a:p>
        </p:txBody>
      </p:sp>
      <p:pic>
        <p:nvPicPr>
          <p:cNvPr id="7" name="圖片 6">
            <a:extLst>
              <a:ext uri="{FF2B5EF4-FFF2-40B4-BE49-F238E27FC236}">
                <a16:creationId xmlns:a16="http://schemas.microsoft.com/office/drawing/2014/main" id="{F038E67F-E0B6-4EC1-9AA6-24FD644D3D54}"/>
              </a:ext>
            </a:extLst>
          </p:cNvPr>
          <p:cNvPicPr>
            <a:picLocks noChangeAspect="1"/>
          </p:cNvPicPr>
          <p:nvPr/>
        </p:nvPicPr>
        <p:blipFill>
          <a:blip r:embed="rId3"/>
          <a:stretch>
            <a:fillRect/>
          </a:stretch>
        </p:blipFill>
        <p:spPr>
          <a:xfrm>
            <a:off x="2565562" y="1885164"/>
            <a:ext cx="6829897" cy="4668688"/>
          </a:xfrm>
          <a:prstGeom prst="rect">
            <a:avLst/>
          </a:prstGeom>
        </p:spPr>
      </p:pic>
    </p:spTree>
    <p:extLst>
      <p:ext uri="{BB962C8B-B14F-4D97-AF65-F5344CB8AC3E}">
        <p14:creationId xmlns:p14="http://schemas.microsoft.com/office/powerpoint/2010/main" val="774149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1D12454-92CB-4CD2-9224-F3F343B643DC}"/>
              </a:ext>
            </a:extLst>
          </p:cNvPr>
          <p:cNvSpPr>
            <a:spLocks noGrp="1"/>
          </p:cNvSpPr>
          <p:nvPr>
            <p:ph type="sldNum" sz="quarter" idx="12"/>
          </p:nvPr>
        </p:nvSpPr>
        <p:spPr/>
        <p:txBody>
          <a:bodyPr/>
          <a:lstStyle/>
          <a:p>
            <a:fld id="{D57F1E4F-1CFF-5643-939E-217C01CDF565}" type="slidenum">
              <a:rPr lang="en-US" smtClean="0">
                <a:solidFill>
                  <a:prstClr val="white"/>
                </a:solidFill>
              </a:rPr>
              <a:pPr/>
              <a:t>27</a:t>
            </a:fld>
            <a:endParaRPr lang="en-US" dirty="0">
              <a:solidFill>
                <a:prstClr val="white"/>
              </a:solidFill>
            </a:endParaRPr>
          </a:p>
        </p:txBody>
      </p:sp>
      <p:sp>
        <p:nvSpPr>
          <p:cNvPr id="6" name="標題 1">
            <a:extLst>
              <a:ext uri="{FF2B5EF4-FFF2-40B4-BE49-F238E27FC236}">
                <a16:creationId xmlns:a16="http://schemas.microsoft.com/office/drawing/2014/main" id="{43C5CE0D-716D-445C-9AA9-0038F4A04095}"/>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EXPERIMENT</a:t>
            </a:r>
            <a:endParaRPr lang="zh-TW" altLang="en-US" sz="5000" cap="all" dirty="0">
              <a:solidFill>
                <a:srgbClr val="0A8CA6"/>
              </a:solidFill>
              <a:latin typeface="+mn-lt"/>
              <a:ea typeface="+mn-ea"/>
              <a:cs typeface="+mn-cs"/>
            </a:endParaRPr>
          </a:p>
        </p:txBody>
      </p:sp>
      <p:sp>
        <p:nvSpPr>
          <p:cNvPr id="7" name="文字方塊 6">
            <a:extLst>
              <a:ext uri="{FF2B5EF4-FFF2-40B4-BE49-F238E27FC236}">
                <a16:creationId xmlns:a16="http://schemas.microsoft.com/office/drawing/2014/main" id="{F69AEC3B-F7B2-406F-9BC3-1AC6878FBF81}"/>
              </a:ext>
            </a:extLst>
          </p:cNvPr>
          <p:cNvSpPr txBox="1"/>
          <p:nvPr/>
        </p:nvSpPr>
        <p:spPr>
          <a:xfrm>
            <a:off x="4970561" y="1175299"/>
            <a:ext cx="6475071" cy="461665"/>
          </a:xfrm>
          <a:prstGeom prst="rect">
            <a:avLst/>
          </a:prstGeom>
          <a:noFill/>
        </p:spPr>
        <p:txBody>
          <a:bodyPr wrap="square" rtlCol="0">
            <a:spAutoFit/>
          </a:bodyPr>
          <a:lstStyle/>
          <a:p>
            <a:r>
              <a:rPr lang="en-US" altLang="zh-TW" sz="2400" b="1" dirty="0">
                <a:solidFill>
                  <a:srgbClr val="00B050"/>
                </a:solidFill>
              </a:rPr>
              <a:t>Example</a:t>
            </a:r>
            <a:endParaRPr lang="zh-TW" altLang="en-US" sz="2400" b="1" dirty="0">
              <a:solidFill>
                <a:srgbClr val="00B050"/>
              </a:solidFill>
            </a:endParaRPr>
          </a:p>
        </p:txBody>
      </p:sp>
      <p:pic>
        <p:nvPicPr>
          <p:cNvPr id="9" name="圖片 8">
            <a:extLst>
              <a:ext uri="{FF2B5EF4-FFF2-40B4-BE49-F238E27FC236}">
                <a16:creationId xmlns:a16="http://schemas.microsoft.com/office/drawing/2014/main" id="{A6BEB936-3F55-4115-81A7-230352C49FCE}"/>
              </a:ext>
            </a:extLst>
          </p:cNvPr>
          <p:cNvPicPr>
            <a:picLocks noChangeAspect="1"/>
          </p:cNvPicPr>
          <p:nvPr/>
        </p:nvPicPr>
        <p:blipFill>
          <a:blip r:embed="rId3"/>
          <a:stretch>
            <a:fillRect/>
          </a:stretch>
        </p:blipFill>
        <p:spPr>
          <a:xfrm>
            <a:off x="609600" y="2242627"/>
            <a:ext cx="10259505" cy="4035625"/>
          </a:xfrm>
          <a:prstGeom prst="rect">
            <a:avLst/>
          </a:prstGeom>
        </p:spPr>
      </p:pic>
      <p:sp>
        <p:nvSpPr>
          <p:cNvPr id="10" name="投影片編號版面配置區 3">
            <a:extLst>
              <a:ext uri="{FF2B5EF4-FFF2-40B4-BE49-F238E27FC236}">
                <a16:creationId xmlns:a16="http://schemas.microsoft.com/office/drawing/2014/main" id="{4D21CCCA-124D-4417-8F1E-468C39088930}"/>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EFAA325-3633-41A4-89FB-34C379FD4D45}" type="slidenum">
              <a:rPr lang="en-US" smtClean="0">
                <a:solidFill>
                  <a:prstClr val="black"/>
                </a:solidFill>
              </a:rPr>
              <a:t>27</a:t>
            </a:fld>
            <a:endParaRPr lang="en-US" dirty="0">
              <a:solidFill>
                <a:prstClr val="black"/>
              </a:solidFill>
            </a:endParaRPr>
          </a:p>
        </p:txBody>
      </p:sp>
      <p:sp>
        <p:nvSpPr>
          <p:cNvPr id="12" name="矩形 11">
            <a:extLst>
              <a:ext uri="{FF2B5EF4-FFF2-40B4-BE49-F238E27FC236}">
                <a16:creationId xmlns:a16="http://schemas.microsoft.com/office/drawing/2014/main" id="{686BA8F8-49FF-4BB2-9F1E-6A19555AFDFB}"/>
              </a:ext>
            </a:extLst>
          </p:cNvPr>
          <p:cNvSpPr/>
          <p:nvPr/>
        </p:nvSpPr>
        <p:spPr>
          <a:xfrm>
            <a:off x="2427726" y="2663773"/>
            <a:ext cx="8441380" cy="277874"/>
          </a:xfrm>
          <a:prstGeom prst="rect">
            <a:avLst/>
          </a:prstGeom>
          <a:solidFill>
            <a:srgbClr val="92D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08511D23-42F9-4511-9A04-DB8E045E1C03}"/>
              </a:ext>
            </a:extLst>
          </p:cNvPr>
          <p:cNvSpPr/>
          <p:nvPr/>
        </p:nvSpPr>
        <p:spPr>
          <a:xfrm>
            <a:off x="3665804" y="5930901"/>
            <a:ext cx="763587" cy="251676"/>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1A1535B8-65FF-4B56-AA1D-B87F21635A45}"/>
              </a:ext>
            </a:extLst>
          </p:cNvPr>
          <p:cNvSpPr/>
          <p:nvPr/>
        </p:nvSpPr>
        <p:spPr>
          <a:xfrm>
            <a:off x="3665804" y="5350196"/>
            <a:ext cx="763587" cy="251676"/>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45312AFE-E55C-4B82-A55E-B0C4954DEB43}"/>
              </a:ext>
            </a:extLst>
          </p:cNvPr>
          <p:cNvSpPr/>
          <p:nvPr/>
        </p:nvSpPr>
        <p:spPr>
          <a:xfrm>
            <a:off x="4563270" y="3902406"/>
            <a:ext cx="634205" cy="277873"/>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矩形 15">
            <a:extLst>
              <a:ext uri="{FF2B5EF4-FFF2-40B4-BE49-F238E27FC236}">
                <a16:creationId xmlns:a16="http://schemas.microsoft.com/office/drawing/2014/main" id="{75AC0643-79D1-45D1-B820-34447B6C8651}"/>
              </a:ext>
            </a:extLst>
          </p:cNvPr>
          <p:cNvSpPr/>
          <p:nvPr/>
        </p:nvSpPr>
        <p:spPr>
          <a:xfrm>
            <a:off x="4525964" y="3005217"/>
            <a:ext cx="671511" cy="277873"/>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F594C5CD-E7F7-432F-8ECA-859AFD6C0E66}"/>
              </a:ext>
            </a:extLst>
          </p:cNvPr>
          <p:cNvSpPr/>
          <p:nvPr/>
        </p:nvSpPr>
        <p:spPr>
          <a:xfrm>
            <a:off x="4563270" y="4247782"/>
            <a:ext cx="671511" cy="277873"/>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A592D965-87C0-4480-A86A-F1254393C75E}"/>
              </a:ext>
            </a:extLst>
          </p:cNvPr>
          <p:cNvSpPr/>
          <p:nvPr/>
        </p:nvSpPr>
        <p:spPr>
          <a:xfrm>
            <a:off x="5403453" y="3362793"/>
            <a:ext cx="714374" cy="218808"/>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3AFDFEA1-22A7-4B12-AA72-C73FF06A580D}"/>
              </a:ext>
            </a:extLst>
          </p:cNvPr>
          <p:cNvSpPr/>
          <p:nvPr/>
        </p:nvSpPr>
        <p:spPr>
          <a:xfrm>
            <a:off x="5371384" y="4645199"/>
            <a:ext cx="706439" cy="277873"/>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3CB08570-66BC-4AAB-9A9C-8B4A271A40EE}"/>
              </a:ext>
            </a:extLst>
          </p:cNvPr>
          <p:cNvSpPr/>
          <p:nvPr/>
        </p:nvSpPr>
        <p:spPr>
          <a:xfrm>
            <a:off x="5363924" y="4988114"/>
            <a:ext cx="639764" cy="253849"/>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07B892C5-9E49-4321-A764-A5959147CC54}"/>
              </a:ext>
            </a:extLst>
          </p:cNvPr>
          <p:cNvSpPr/>
          <p:nvPr/>
        </p:nvSpPr>
        <p:spPr>
          <a:xfrm>
            <a:off x="5403453" y="5350195"/>
            <a:ext cx="763587" cy="251676"/>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B8723F25-FE72-40A1-92BD-1571B68E13EE}"/>
              </a:ext>
            </a:extLst>
          </p:cNvPr>
          <p:cNvSpPr/>
          <p:nvPr/>
        </p:nvSpPr>
        <p:spPr>
          <a:xfrm>
            <a:off x="5363924" y="5963952"/>
            <a:ext cx="721361" cy="218625"/>
          </a:xfrm>
          <a:prstGeom prst="rect">
            <a:avLst/>
          </a:prstGeom>
          <a:solidFill>
            <a:srgbClr val="24CFD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26" name="表格 25">
            <a:extLst>
              <a:ext uri="{FF2B5EF4-FFF2-40B4-BE49-F238E27FC236}">
                <a16:creationId xmlns:a16="http://schemas.microsoft.com/office/drawing/2014/main" id="{938A217A-8EEC-4664-A8EA-EBBE1DF5AE86}"/>
              </a:ext>
            </a:extLst>
          </p:cNvPr>
          <p:cNvGraphicFramePr>
            <a:graphicFrameLocks noGrp="1"/>
          </p:cNvGraphicFramePr>
          <p:nvPr>
            <p:extLst>
              <p:ext uri="{D42A27DB-BD31-4B8C-83A1-F6EECF244321}">
                <p14:modId xmlns:p14="http://schemas.microsoft.com/office/powerpoint/2010/main" val="2792543592"/>
              </p:ext>
            </p:extLst>
          </p:nvPr>
        </p:nvGraphicFramePr>
        <p:xfrm>
          <a:off x="10958911" y="2233625"/>
          <a:ext cx="749180" cy="4023888"/>
        </p:xfrm>
        <a:graphic>
          <a:graphicData uri="http://schemas.openxmlformats.org/drawingml/2006/table">
            <a:tbl>
              <a:tblPr firstRow="1" bandRow="1">
                <a:tableStyleId>{5C22544A-7EE6-4342-B048-85BDC9FD1C3A}</a:tableStyleId>
              </a:tblPr>
              <a:tblGrid>
                <a:gridCol w="749180">
                  <a:extLst>
                    <a:ext uri="{9D8B030D-6E8A-4147-A177-3AD203B41FA5}">
                      <a16:colId xmlns:a16="http://schemas.microsoft.com/office/drawing/2014/main" val="1562972545"/>
                    </a:ext>
                  </a:extLst>
                </a:gridCol>
              </a:tblGrid>
              <a:tr h="363270">
                <a:tc>
                  <a:txBody>
                    <a:bodyPr/>
                    <a:lstStyle/>
                    <a:p>
                      <a:pPr algn="ctr"/>
                      <a:r>
                        <a:rPr lang="en-US" altLang="zh-TW" dirty="0" err="1"/>
                        <a:t>w+m</a:t>
                      </a:r>
                      <a:endParaRPr lang="zh-TW" altLang="en-US" dirty="0"/>
                    </a:p>
                  </a:txBody>
                  <a:tcPr/>
                </a:tc>
                <a:extLst>
                  <a:ext uri="{0D108BD9-81ED-4DB2-BD59-A6C34878D82A}">
                    <a16:rowId xmlns:a16="http://schemas.microsoft.com/office/drawing/2014/main" val="3073425456"/>
                  </a:ext>
                </a:extLst>
              </a:tr>
              <a:tr h="363270">
                <a:tc>
                  <a:txBody>
                    <a:bodyPr/>
                    <a:lstStyle/>
                    <a:p>
                      <a:pPr algn="ctr"/>
                      <a:r>
                        <a:rPr lang="en-US" altLang="zh-TW" dirty="0"/>
                        <a:t>-</a:t>
                      </a:r>
                      <a:endParaRPr lang="zh-TW" altLang="en-US" dirty="0"/>
                    </a:p>
                  </a:txBody>
                  <a:tcPr/>
                </a:tc>
                <a:extLst>
                  <a:ext uri="{0D108BD9-81ED-4DB2-BD59-A6C34878D82A}">
                    <a16:rowId xmlns:a16="http://schemas.microsoft.com/office/drawing/2014/main" val="3752854807"/>
                  </a:ext>
                </a:extLst>
              </a:tr>
              <a:tr h="363270">
                <a:tc>
                  <a:txBody>
                    <a:bodyPr/>
                    <a:lstStyle/>
                    <a:p>
                      <a:pPr algn="ctr"/>
                      <a:r>
                        <a:rPr lang="en-US" altLang="zh-TW" dirty="0"/>
                        <a:t>2</a:t>
                      </a:r>
                      <a:endParaRPr lang="zh-TW" altLang="en-US" dirty="0"/>
                    </a:p>
                  </a:txBody>
                  <a:tcPr/>
                </a:tc>
                <a:extLst>
                  <a:ext uri="{0D108BD9-81ED-4DB2-BD59-A6C34878D82A}">
                    <a16:rowId xmlns:a16="http://schemas.microsoft.com/office/drawing/2014/main" val="1930120476"/>
                  </a:ext>
                </a:extLst>
              </a:tr>
              <a:tr h="505867">
                <a:tc>
                  <a:txBody>
                    <a:bodyPr/>
                    <a:lstStyle/>
                    <a:p>
                      <a:pPr algn="ctr"/>
                      <a:r>
                        <a:rPr lang="en-US" altLang="zh-TW" dirty="0"/>
                        <a:t>15</a:t>
                      </a:r>
                      <a:endParaRPr lang="zh-TW" altLang="en-US" dirty="0"/>
                    </a:p>
                  </a:txBody>
                  <a:tcPr/>
                </a:tc>
                <a:extLst>
                  <a:ext uri="{0D108BD9-81ED-4DB2-BD59-A6C34878D82A}">
                    <a16:rowId xmlns:a16="http://schemas.microsoft.com/office/drawing/2014/main" val="2622845683"/>
                  </a:ext>
                </a:extLst>
              </a:tr>
              <a:tr h="363270">
                <a:tc>
                  <a:txBody>
                    <a:bodyPr/>
                    <a:lstStyle/>
                    <a:p>
                      <a:pPr algn="ctr"/>
                      <a:r>
                        <a:rPr lang="en-US" altLang="zh-TW" dirty="0"/>
                        <a:t>7</a:t>
                      </a:r>
                      <a:endParaRPr lang="zh-TW" altLang="en-US" dirty="0"/>
                    </a:p>
                  </a:txBody>
                  <a:tcPr/>
                </a:tc>
                <a:extLst>
                  <a:ext uri="{0D108BD9-81ED-4DB2-BD59-A6C34878D82A}">
                    <a16:rowId xmlns:a16="http://schemas.microsoft.com/office/drawing/2014/main" val="2295234276"/>
                  </a:ext>
                </a:extLst>
              </a:tr>
              <a:tr h="363270">
                <a:tc>
                  <a:txBody>
                    <a:bodyPr/>
                    <a:lstStyle/>
                    <a:p>
                      <a:pPr algn="ctr"/>
                      <a:r>
                        <a:rPr lang="en-US" altLang="zh-TW" dirty="0"/>
                        <a:t>5</a:t>
                      </a:r>
                      <a:endParaRPr lang="zh-TW" altLang="en-US" dirty="0"/>
                    </a:p>
                  </a:txBody>
                  <a:tcPr/>
                </a:tc>
                <a:extLst>
                  <a:ext uri="{0D108BD9-81ED-4DB2-BD59-A6C34878D82A}">
                    <a16:rowId xmlns:a16="http://schemas.microsoft.com/office/drawing/2014/main" val="1369053192"/>
                  </a:ext>
                </a:extLst>
              </a:tr>
              <a:tr h="363270">
                <a:tc>
                  <a:txBody>
                    <a:bodyPr/>
                    <a:lstStyle/>
                    <a:p>
                      <a:pPr algn="ctr"/>
                      <a:r>
                        <a:rPr lang="en-US" altLang="zh-TW" dirty="0"/>
                        <a:t>4</a:t>
                      </a:r>
                      <a:endParaRPr lang="zh-TW" altLang="en-US" dirty="0"/>
                    </a:p>
                  </a:txBody>
                  <a:tcPr/>
                </a:tc>
                <a:extLst>
                  <a:ext uri="{0D108BD9-81ED-4DB2-BD59-A6C34878D82A}">
                    <a16:rowId xmlns:a16="http://schemas.microsoft.com/office/drawing/2014/main" val="2143811679"/>
                  </a:ext>
                </a:extLst>
              </a:tr>
              <a:tr h="363270">
                <a:tc>
                  <a:txBody>
                    <a:bodyPr/>
                    <a:lstStyle/>
                    <a:p>
                      <a:pPr algn="ctr"/>
                      <a:r>
                        <a:rPr lang="en-US" altLang="zh-TW" dirty="0"/>
                        <a:t>5</a:t>
                      </a:r>
                      <a:endParaRPr lang="zh-TW" altLang="en-US" dirty="0"/>
                    </a:p>
                  </a:txBody>
                  <a:tcPr/>
                </a:tc>
                <a:extLst>
                  <a:ext uri="{0D108BD9-81ED-4DB2-BD59-A6C34878D82A}">
                    <a16:rowId xmlns:a16="http://schemas.microsoft.com/office/drawing/2014/main" val="1712424227"/>
                  </a:ext>
                </a:extLst>
              </a:tr>
              <a:tr h="591941">
                <a:tc>
                  <a:txBody>
                    <a:bodyPr/>
                    <a:lstStyle/>
                    <a:p>
                      <a:pPr algn="ctr"/>
                      <a:r>
                        <a:rPr lang="en-US" altLang="zh-TW" dirty="0"/>
                        <a:t>5</a:t>
                      </a:r>
                      <a:endParaRPr lang="zh-TW" altLang="en-US" dirty="0"/>
                    </a:p>
                  </a:txBody>
                  <a:tcPr/>
                </a:tc>
                <a:extLst>
                  <a:ext uri="{0D108BD9-81ED-4DB2-BD59-A6C34878D82A}">
                    <a16:rowId xmlns:a16="http://schemas.microsoft.com/office/drawing/2014/main" val="3878164970"/>
                  </a:ext>
                </a:extLst>
              </a:tr>
              <a:tr h="348792">
                <a:tc>
                  <a:txBody>
                    <a:bodyPr/>
                    <a:lstStyle/>
                    <a:p>
                      <a:pPr algn="ctr"/>
                      <a:r>
                        <a:rPr lang="en-US" altLang="zh-TW" dirty="0"/>
                        <a:t>1</a:t>
                      </a:r>
                      <a:endParaRPr lang="zh-TW" altLang="en-US" dirty="0"/>
                    </a:p>
                  </a:txBody>
                  <a:tcPr/>
                </a:tc>
                <a:extLst>
                  <a:ext uri="{0D108BD9-81ED-4DB2-BD59-A6C34878D82A}">
                    <a16:rowId xmlns:a16="http://schemas.microsoft.com/office/drawing/2014/main" val="2351728983"/>
                  </a:ext>
                </a:extLst>
              </a:tr>
            </a:tbl>
          </a:graphicData>
        </a:graphic>
      </p:graphicFrame>
      <p:sp>
        <p:nvSpPr>
          <p:cNvPr id="27" name="矩形 26">
            <a:extLst>
              <a:ext uri="{FF2B5EF4-FFF2-40B4-BE49-F238E27FC236}">
                <a16:creationId xmlns:a16="http://schemas.microsoft.com/office/drawing/2014/main" id="{471E589C-A6A2-432B-A69E-7C11972CD281}"/>
              </a:ext>
            </a:extLst>
          </p:cNvPr>
          <p:cNvSpPr/>
          <p:nvPr/>
        </p:nvSpPr>
        <p:spPr>
          <a:xfrm>
            <a:off x="2324313" y="5917802"/>
            <a:ext cx="9383778" cy="277874"/>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795951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89970" y="2163351"/>
            <a:ext cx="6619244" cy="2562225"/>
          </a:xfrm>
        </p:spPr>
        <p:txBody>
          <a:bodyPr/>
          <a:lstStyle/>
          <a:p>
            <a:pPr>
              <a:buClr>
                <a:schemeClr val="tx1"/>
              </a:buClr>
              <a:buFont typeface="Wingdings" panose="05000000000000000000" pitchFamily="2" charset="2"/>
              <a:buChar char="l"/>
            </a:pPr>
            <a:r>
              <a:rPr lang="en-US" altLang="zh-TW" sz="3200" dirty="0">
                <a:solidFill>
                  <a:schemeClr val="bg1">
                    <a:lumMod val="75000"/>
                  </a:schemeClr>
                </a:solidFill>
              </a:rPr>
              <a:t>Introduction</a:t>
            </a:r>
          </a:p>
          <a:p>
            <a:pPr>
              <a:buClr>
                <a:schemeClr val="tx1"/>
              </a:buClr>
              <a:buFont typeface="Wingdings" panose="05000000000000000000" pitchFamily="2" charset="2"/>
              <a:buChar char="l"/>
            </a:pPr>
            <a:r>
              <a:rPr lang="en-US" altLang="zh-TW" sz="3200" dirty="0">
                <a:solidFill>
                  <a:schemeClr val="bg1">
                    <a:lumMod val="75000"/>
                  </a:schemeClr>
                </a:solidFill>
              </a:rPr>
              <a:t>Method </a:t>
            </a:r>
          </a:p>
          <a:p>
            <a:pPr>
              <a:buClr>
                <a:schemeClr val="tx1"/>
              </a:buClr>
              <a:buFont typeface="Wingdings" panose="05000000000000000000" pitchFamily="2" charset="2"/>
              <a:buChar char="l"/>
            </a:pPr>
            <a:r>
              <a:rPr lang="en-US" altLang="zh-TW" sz="3200" dirty="0">
                <a:solidFill>
                  <a:schemeClr val="bg1">
                    <a:lumMod val="75000"/>
                  </a:schemeClr>
                </a:solidFill>
              </a:rPr>
              <a:t>Experiment</a:t>
            </a:r>
          </a:p>
          <a:p>
            <a:pPr>
              <a:buClr>
                <a:schemeClr val="tx1"/>
              </a:buClr>
              <a:buFont typeface="Wingdings" panose="05000000000000000000" pitchFamily="2" charset="2"/>
              <a:buChar char="l"/>
            </a:pPr>
            <a:r>
              <a:rPr lang="en-US" altLang="zh-TW" sz="3200" dirty="0">
                <a:solidFill>
                  <a:schemeClr val="tx1"/>
                </a:solidFill>
              </a:rPr>
              <a:t>Conclusion</a:t>
            </a:r>
          </a:p>
          <a:p>
            <a:endParaRPr lang="zh-TW" altLang="en-US" dirty="0"/>
          </a:p>
        </p:txBody>
      </p:sp>
      <p:sp>
        <p:nvSpPr>
          <p:cNvPr id="4" name="投影片編號版面配置區 3"/>
          <p:cNvSpPr>
            <a:spLocks noGrp="1"/>
          </p:cNvSpPr>
          <p:nvPr>
            <p:ph type="sldNum" sz="quarter" idx="12"/>
          </p:nvPr>
        </p:nvSpPr>
        <p:spPr/>
        <p:txBody>
          <a:bodyPr/>
          <a:lstStyle/>
          <a:p>
            <a:fld id="{51901325-C1A0-495C-9176-DAA28A668DA3}" type="slidenum">
              <a:rPr lang="en-US" smtClean="0">
                <a:solidFill>
                  <a:prstClr val="black"/>
                </a:solidFill>
              </a:rPr>
              <a:t>28</a:t>
            </a:fld>
            <a:endParaRPr lang="en-US" dirty="0">
              <a:solidFill>
                <a:prstClr val="black"/>
              </a:solidFill>
            </a:endParaRPr>
          </a:p>
        </p:txBody>
      </p:sp>
      <p:sp>
        <p:nvSpPr>
          <p:cNvPr id="6" name="標題 1"/>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Outline</a:t>
            </a:r>
            <a:endParaRPr lang="zh-TW" altLang="en-US" sz="5000" cap="all" dirty="0">
              <a:solidFill>
                <a:srgbClr val="0A8CA6"/>
              </a:solidFill>
              <a:latin typeface="+mn-lt"/>
              <a:ea typeface="+mn-ea"/>
              <a:cs typeface="+mn-cs"/>
            </a:endParaRPr>
          </a:p>
        </p:txBody>
      </p:sp>
    </p:spTree>
    <p:extLst>
      <p:ext uri="{BB962C8B-B14F-4D97-AF65-F5344CB8AC3E}">
        <p14:creationId xmlns:p14="http://schemas.microsoft.com/office/powerpoint/2010/main" val="2457144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D28CA62-DD0F-4AE4-9F92-94853051ECDE}" type="slidenum">
              <a:rPr lang="en-US" smtClean="0">
                <a:solidFill>
                  <a:prstClr val="black"/>
                </a:solidFill>
              </a:rPr>
              <a:t>29</a:t>
            </a:fld>
            <a:endParaRPr lang="en-US" dirty="0">
              <a:solidFill>
                <a:prstClr val="black"/>
              </a:solidFill>
            </a:endParaRPr>
          </a:p>
        </p:txBody>
      </p:sp>
      <p:sp>
        <p:nvSpPr>
          <p:cNvPr id="9" name="標題 1"/>
          <p:cNvSpPr>
            <a:spLocks noGrp="1"/>
          </p:cNvSpPr>
          <p:nvPr>
            <p:ph type="title"/>
          </p:nvPr>
        </p:nvSpPr>
        <p:spPr/>
        <p:txBody>
          <a:bodyPr/>
          <a:lstStyle/>
          <a:p>
            <a:r>
              <a:rPr lang="en-US" altLang="zh-TW" sz="5000" cap="all" dirty="0">
                <a:solidFill>
                  <a:srgbClr val="0A8CA6"/>
                </a:solidFill>
                <a:latin typeface="+mn-lt"/>
                <a:ea typeface="+mn-ea"/>
                <a:cs typeface="+mn-cs"/>
              </a:rPr>
              <a:t>Conclusion</a:t>
            </a:r>
            <a:endParaRPr lang="zh-TW" altLang="en-US" sz="5000" cap="all" dirty="0">
              <a:solidFill>
                <a:srgbClr val="0A8CA6"/>
              </a:solidFill>
              <a:latin typeface="+mn-lt"/>
              <a:ea typeface="+mn-ea"/>
              <a:cs typeface="+mn-cs"/>
            </a:endParaRPr>
          </a:p>
        </p:txBody>
      </p:sp>
      <p:sp>
        <p:nvSpPr>
          <p:cNvPr id="10" name="內容版面配置區 2"/>
          <p:cNvSpPr txBox="1">
            <a:spLocks/>
          </p:cNvSpPr>
          <p:nvPr/>
        </p:nvSpPr>
        <p:spPr>
          <a:xfrm>
            <a:off x="765195" y="2125691"/>
            <a:ext cx="11076737" cy="45240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lnSpc>
                <a:spcPct val="150000"/>
              </a:lnSpc>
              <a:buClr>
                <a:schemeClr val="tx1"/>
              </a:buClr>
              <a:buFont typeface="Wingdings" panose="05000000000000000000" pitchFamily="2" charset="2"/>
              <a:buChar char="l"/>
            </a:pPr>
            <a:r>
              <a:rPr lang="en-US" altLang="zh-TW" sz="2000" dirty="0"/>
              <a:t>We have presented a novel model named </a:t>
            </a:r>
            <a:r>
              <a:rPr lang="en-US" altLang="zh-TW" sz="2000" dirty="0" err="1"/>
              <a:t>CompNet</a:t>
            </a:r>
            <a:r>
              <a:rPr lang="en-US" altLang="zh-TW" sz="2000" dirty="0"/>
              <a:t> for </a:t>
            </a:r>
            <a:r>
              <a:rPr lang="en-US" altLang="zh-TW" sz="2000" b="1" dirty="0"/>
              <a:t>MCP</a:t>
            </a:r>
            <a:r>
              <a:rPr lang="en-US" altLang="zh-TW" sz="2000" dirty="0"/>
              <a:t>. </a:t>
            </a:r>
          </a:p>
          <a:p>
            <a:pPr>
              <a:lnSpc>
                <a:spcPct val="150000"/>
              </a:lnSpc>
              <a:buClr>
                <a:schemeClr val="tx1"/>
              </a:buClr>
              <a:buFont typeface="Wingdings" panose="05000000000000000000" pitchFamily="2" charset="2"/>
              <a:buChar char="l"/>
            </a:pPr>
            <a:r>
              <a:rPr lang="en-US" altLang="zh-TW" sz="2000" dirty="0"/>
              <a:t>Which can capture useful </a:t>
            </a:r>
            <a:r>
              <a:rPr lang="en-US" altLang="zh-TW" sz="2000" b="1" dirty="0"/>
              <a:t>correlations</a:t>
            </a:r>
            <a:r>
              <a:rPr lang="en-US" altLang="zh-TW" sz="2000" dirty="0"/>
              <a:t> between medicines while eliminating the unreasonable medicine </a:t>
            </a:r>
            <a:r>
              <a:rPr lang="en-US" altLang="zh-TW" sz="2000" b="1" dirty="0"/>
              <a:t>orders</a:t>
            </a:r>
            <a:r>
              <a:rPr lang="en-US" altLang="zh-TW" sz="2000" dirty="0"/>
              <a:t> made in previous work. </a:t>
            </a:r>
          </a:p>
          <a:p>
            <a:pPr>
              <a:lnSpc>
                <a:spcPct val="150000"/>
              </a:lnSpc>
              <a:buClr>
                <a:schemeClr val="tx1"/>
              </a:buClr>
              <a:buFont typeface="Wingdings" panose="05000000000000000000" pitchFamily="2" charset="2"/>
              <a:buChar char="l"/>
            </a:pPr>
            <a:r>
              <a:rPr lang="en-US" altLang="zh-TW" sz="2000" dirty="0"/>
              <a:t>The results show that </a:t>
            </a:r>
            <a:r>
              <a:rPr lang="en-US" altLang="zh-TW" sz="2000" dirty="0" err="1"/>
              <a:t>CompNet</a:t>
            </a:r>
            <a:r>
              <a:rPr lang="en-US" altLang="zh-TW" sz="2000" dirty="0"/>
              <a:t> bring improvements and achieving the </a:t>
            </a:r>
            <a:r>
              <a:rPr lang="en-US" altLang="zh-TW" sz="2000" b="1" dirty="0"/>
              <a:t>best performance</a:t>
            </a:r>
            <a:r>
              <a:rPr lang="en-US" altLang="zh-TW" sz="2000" dirty="0"/>
              <a:t> compared with state-of-the-art methods. </a:t>
            </a:r>
          </a:p>
          <a:p>
            <a:pPr>
              <a:lnSpc>
                <a:spcPct val="150000"/>
              </a:lnSpc>
              <a:buClr>
                <a:schemeClr val="tx1"/>
              </a:buClr>
              <a:buFont typeface="Wingdings" panose="05000000000000000000" pitchFamily="2" charset="2"/>
              <a:buChar char="l"/>
            </a:pPr>
            <a:r>
              <a:rPr lang="en-US" altLang="zh-TW" sz="2000" dirty="0" err="1"/>
              <a:t>CompNet</a:t>
            </a:r>
            <a:r>
              <a:rPr lang="en-US" altLang="zh-TW" sz="2000" dirty="0"/>
              <a:t> achieves a much </a:t>
            </a:r>
            <a:r>
              <a:rPr lang="en-US" altLang="zh-TW" sz="2000" b="1" dirty="0"/>
              <a:t>lower DDI ratio </a:t>
            </a:r>
            <a:r>
              <a:rPr lang="en-US" altLang="zh-TW" sz="2000" dirty="0"/>
              <a:t>than </a:t>
            </a:r>
            <a:r>
              <a:rPr lang="en-US" altLang="zh-TW" sz="2000" dirty="0" err="1"/>
              <a:t>GAMENet</a:t>
            </a:r>
            <a:r>
              <a:rPr lang="en-US" altLang="zh-TW" sz="2000" dirty="0"/>
              <a:t> in terms of safety. </a:t>
            </a:r>
          </a:p>
        </p:txBody>
      </p:sp>
    </p:spTree>
    <p:extLst>
      <p:ext uri="{BB962C8B-B14F-4D97-AF65-F5344CB8AC3E}">
        <p14:creationId xmlns:p14="http://schemas.microsoft.com/office/powerpoint/2010/main" val="1104227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30FE15-2B1A-443C-8754-4E9C57987B63}"/>
              </a:ext>
            </a:extLst>
          </p:cNvPr>
          <p:cNvSpPr>
            <a:spLocks noGrp="1"/>
          </p:cNvSpPr>
          <p:nvPr>
            <p:ph type="sldNum" sz="quarter" idx="12"/>
          </p:nvPr>
        </p:nvSpPr>
        <p:spPr/>
        <p:txBody>
          <a:bodyPr/>
          <a:lstStyle/>
          <a:p>
            <a:fld id="{D57F1E4F-1CFF-5643-939E-217C01CDF565}" type="slidenum">
              <a:rPr lang="en-US" smtClean="0">
                <a:solidFill>
                  <a:prstClr val="white"/>
                </a:solidFill>
              </a:rPr>
              <a:pPr/>
              <a:t>3</a:t>
            </a:fld>
            <a:endParaRPr lang="en-US" dirty="0">
              <a:solidFill>
                <a:prstClr val="white"/>
              </a:solidFill>
            </a:endParaRPr>
          </a:p>
        </p:txBody>
      </p:sp>
      <p:sp>
        <p:nvSpPr>
          <p:cNvPr id="5" name="投影片編號版面配置區 3">
            <a:extLst>
              <a:ext uri="{FF2B5EF4-FFF2-40B4-BE49-F238E27FC236}">
                <a16:creationId xmlns:a16="http://schemas.microsoft.com/office/drawing/2014/main" id="{6EB307A8-0BDC-4DB1-B229-59D0A01B5E14}"/>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prstClr val="black"/>
                </a:solidFill>
              </a:rPr>
              <a:pPr/>
              <a:t>3</a:t>
            </a:fld>
            <a:endParaRPr lang="en-US" dirty="0">
              <a:solidFill>
                <a:prstClr val="black"/>
              </a:solidFill>
            </a:endParaRPr>
          </a:p>
        </p:txBody>
      </p:sp>
      <p:sp>
        <p:nvSpPr>
          <p:cNvPr id="8" name="標題 1">
            <a:extLst>
              <a:ext uri="{FF2B5EF4-FFF2-40B4-BE49-F238E27FC236}">
                <a16:creationId xmlns:a16="http://schemas.microsoft.com/office/drawing/2014/main" id="{20CEBDDE-D773-4E1C-9635-63165B426241}"/>
              </a:ext>
            </a:extLst>
          </p:cNvPr>
          <p:cNvSpPr txBox="1">
            <a:spLocks/>
          </p:cNvSpPr>
          <p:nvPr/>
        </p:nvSpPr>
        <p:spPr bwMode="gray">
          <a:xfrm>
            <a:off x="1154627" y="559455"/>
            <a:ext cx="8458229"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5000" cap="all" dirty="0">
                <a:solidFill>
                  <a:srgbClr val="0A8CA6"/>
                </a:solidFill>
                <a:latin typeface="+mn-lt"/>
                <a:ea typeface="+mn-ea"/>
                <a:cs typeface="+mn-cs"/>
              </a:rPr>
              <a:t>Introduction</a:t>
            </a:r>
          </a:p>
        </p:txBody>
      </p:sp>
      <p:sp>
        <p:nvSpPr>
          <p:cNvPr id="2" name="矩形 1">
            <a:extLst>
              <a:ext uri="{FF2B5EF4-FFF2-40B4-BE49-F238E27FC236}">
                <a16:creationId xmlns:a16="http://schemas.microsoft.com/office/drawing/2014/main" id="{4FEFE5E7-3395-4CDE-8BCE-0BEB8BDCAEEF}"/>
              </a:ext>
            </a:extLst>
          </p:cNvPr>
          <p:cNvSpPr/>
          <p:nvPr/>
        </p:nvSpPr>
        <p:spPr>
          <a:xfrm>
            <a:off x="1154627" y="1949879"/>
            <a:ext cx="7035900" cy="553998"/>
          </a:xfrm>
          <a:prstGeom prst="rect">
            <a:avLst/>
          </a:prstGeom>
        </p:spPr>
        <p:txBody>
          <a:bodyPr wrap="none">
            <a:spAutoFit/>
          </a:bodyPr>
          <a:lstStyle/>
          <a:p>
            <a:pPr marL="342900" indent="-342900" defTabSz="457200">
              <a:spcBef>
                <a:spcPts val="1000"/>
              </a:spcBef>
              <a:buClr>
                <a:schemeClr val="tx1"/>
              </a:buClr>
              <a:buSzPct val="80000"/>
              <a:buFont typeface="Wingdings" panose="05000000000000000000" pitchFamily="2" charset="2"/>
              <a:buChar char="n"/>
            </a:pPr>
            <a:r>
              <a:rPr lang="en-US" altLang="zh-TW" sz="3000" dirty="0"/>
              <a:t>Medicine Combination Prediction :</a:t>
            </a:r>
            <a:endParaRPr lang="zh-TW" altLang="en-US" sz="3000" dirty="0"/>
          </a:p>
        </p:txBody>
      </p:sp>
      <p:pic>
        <p:nvPicPr>
          <p:cNvPr id="30" name="圖片 29">
            <a:extLst>
              <a:ext uri="{FF2B5EF4-FFF2-40B4-BE49-F238E27FC236}">
                <a16:creationId xmlns:a16="http://schemas.microsoft.com/office/drawing/2014/main" id="{DB896E56-BF7A-477F-A0E3-368428E20A31}"/>
              </a:ext>
            </a:extLst>
          </p:cNvPr>
          <p:cNvPicPr>
            <a:picLocks noChangeAspect="1"/>
          </p:cNvPicPr>
          <p:nvPr/>
        </p:nvPicPr>
        <p:blipFill>
          <a:blip r:embed="rId3"/>
          <a:stretch>
            <a:fillRect/>
          </a:stretch>
        </p:blipFill>
        <p:spPr>
          <a:xfrm>
            <a:off x="2055869" y="3205573"/>
            <a:ext cx="811000" cy="846261"/>
          </a:xfrm>
          <a:prstGeom prst="rect">
            <a:avLst/>
          </a:prstGeom>
        </p:spPr>
      </p:pic>
      <p:pic>
        <p:nvPicPr>
          <p:cNvPr id="31" name="圖片 30">
            <a:extLst>
              <a:ext uri="{FF2B5EF4-FFF2-40B4-BE49-F238E27FC236}">
                <a16:creationId xmlns:a16="http://schemas.microsoft.com/office/drawing/2014/main" id="{3D22F78B-EE62-489C-8804-20E42F5ABD7C}"/>
              </a:ext>
            </a:extLst>
          </p:cNvPr>
          <p:cNvPicPr>
            <a:picLocks noChangeAspect="1"/>
          </p:cNvPicPr>
          <p:nvPr/>
        </p:nvPicPr>
        <p:blipFill>
          <a:blip r:embed="rId4"/>
          <a:stretch>
            <a:fillRect/>
          </a:stretch>
        </p:blipFill>
        <p:spPr>
          <a:xfrm>
            <a:off x="1806997" y="4987928"/>
            <a:ext cx="1059872" cy="941285"/>
          </a:xfrm>
          <a:prstGeom prst="rect">
            <a:avLst/>
          </a:prstGeom>
        </p:spPr>
      </p:pic>
      <p:sp>
        <p:nvSpPr>
          <p:cNvPr id="32" name="文字方塊 31">
            <a:extLst>
              <a:ext uri="{FF2B5EF4-FFF2-40B4-BE49-F238E27FC236}">
                <a16:creationId xmlns:a16="http://schemas.microsoft.com/office/drawing/2014/main" id="{0E3E5A12-E693-4EBE-AB81-28CBBF2EC1E9}"/>
              </a:ext>
            </a:extLst>
          </p:cNvPr>
          <p:cNvSpPr txBox="1"/>
          <p:nvPr/>
        </p:nvSpPr>
        <p:spPr>
          <a:xfrm>
            <a:off x="1610806" y="4051834"/>
            <a:ext cx="1360994" cy="369332"/>
          </a:xfrm>
          <a:prstGeom prst="rect">
            <a:avLst/>
          </a:prstGeom>
          <a:noFill/>
        </p:spPr>
        <p:txBody>
          <a:bodyPr wrap="square" rtlCol="0">
            <a:spAutoFit/>
          </a:bodyPr>
          <a:lstStyle/>
          <a:p>
            <a:r>
              <a:rPr lang="en-US" altLang="zh-TW" dirty="0"/>
              <a:t>Procedure </a:t>
            </a:r>
            <a:endParaRPr lang="zh-TW" altLang="en-US" dirty="0"/>
          </a:p>
        </p:txBody>
      </p:sp>
      <p:sp>
        <p:nvSpPr>
          <p:cNvPr id="33" name="文字方塊 32">
            <a:extLst>
              <a:ext uri="{FF2B5EF4-FFF2-40B4-BE49-F238E27FC236}">
                <a16:creationId xmlns:a16="http://schemas.microsoft.com/office/drawing/2014/main" id="{4B420617-1B42-4748-B36D-D11E042A54F0}"/>
              </a:ext>
            </a:extLst>
          </p:cNvPr>
          <p:cNvSpPr txBox="1"/>
          <p:nvPr/>
        </p:nvSpPr>
        <p:spPr>
          <a:xfrm>
            <a:off x="1610806" y="5929213"/>
            <a:ext cx="1360994" cy="369332"/>
          </a:xfrm>
          <a:prstGeom prst="rect">
            <a:avLst/>
          </a:prstGeom>
          <a:noFill/>
        </p:spPr>
        <p:txBody>
          <a:bodyPr wrap="square" rtlCol="0">
            <a:spAutoFit/>
          </a:bodyPr>
          <a:lstStyle/>
          <a:p>
            <a:r>
              <a:rPr lang="en-US" altLang="zh-TW" dirty="0"/>
              <a:t>Diagnosis</a:t>
            </a:r>
            <a:endParaRPr lang="zh-TW" altLang="en-US" dirty="0"/>
          </a:p>
        </p:txBody>
      </p:sp>
      <p:sp>
        <p:nvSpPr>
          <p:cNvPr id="37" name="矩形 36">
            <a:extLst>
              <a:ext uri="{FF2B5EF4-FFF2-40B4-BE49-F238E27FC236}">
                <a16:creationId xmlns:a16="http://schemas.microsoft.com/office/drawing/2014/main" id="{50E6408E-DF8E-4A4F-9039-A9B54B71C9BC}"/>
              </a:ext>
            </a:extLst>
          </p:cNvPr>
          <p:cNvSpPr/>
          <p:nvPr/>
        </p:nvSpPr>
        <p:spPr>
          <a:xfrm>
            <a:off x="4301997" y="4051834"/>
            <a:ext cx="2119745" cy="1133325"/>
          </a:xfrm>
          <a:prstGeom prst="rect">
            <a:avLst/>
          </a:prstGeom>
          <a:solidFill>
            <a:srgbClr val="24CFDC"/>
          </a:solidFill>
          <a:ln>
            <a:solidFill>
              <a:srgbClr val="270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err="1">
                <a:solidFill>
                  <a:schemeClr val="tx1"/>
                </a:solidFill>
              </a:rPr>
              <a:t>CompNet</a:t>
            </a:r>
            <a:endParaRPr lang="zh-TW" altLang="en-US" b="1" dirty="0">
              <a:solidFill>
                <a:schemeClr val="tx1"/>
              </a:solidFill>
            </a:endParaRPr>
          </a:p>
        </p:txBody>
      </p:sp>
      <p:sp>
        <p:nvSpPr>
          <p:cNvPr id="38" name="右大括弧 37">
            <a:extLst>
              <a:ext uri="{FF2B5EF4-FFF2-40B4-BE49-F238E27FC236}">
                <a16:creationId xmlns:a16="http://schemas.microsoft.com/office/drawing/2014/main" id="{FBFD7F79-8586-4864-8DC5-DABD59EA0724}"/>
              </a:ext>
            </a:extLst>
          </p:cNvPr>
          <p:cNvSpPr/>
          <p:nvPr/>
        </p:nvSpPr>
        <p:spPr>
          <a:xfrm>
            <a:off x="3307251" y="3429000"/>
            <a:ext cx="824340" cy="2668093"/>
          </a:xfrm>
          <a:prstGeom prst="rightBrace">
            <a:avLst>
              <a:gd name="adj1" fmla="val 85064"/>
              <a:gd name="adj2" fmla="val 4533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9" name="箭號: 向右 38">
            <a:extLst>
              <a:ext uri="{FF2B5EF4-FFF2-40B4-BE49-F238E27FC236}">
                <a16:creationId xmlns:a16="http://schemas.microsoft.com/office/drawing/2014/main" id="{EEFEE524-2EBB-4AC7-96F7-B4C6BF9F9898}"/>
              </a:ext>
            </a:extLst>
          </p:cNvPr>
          <p:cNvSpPr/>
          <p:nvPr/>
        </p:nvSpPr>
        <p:spPr>
          <a:xfrm>
            <a:off x="6624104" y="4513966"/>
            <a:ext cx="955964" cy="2025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1" name="圖片 40">
            <a:extLst>
              <a:ext uri="{FF2B5EF4-FFF2-40B4-BE49-F238E27FC236}">
                <a16:creationId xmlns:a16="http://schemas.microsoft.com/office/drawing/2014/main" id="{26EDD62D-90B6-4C59-9DAC-3784B0913F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3266" y="3760539"/>
            <a:ext cx="955964" cy="955964"/>
          </a:xfrm>
          <a:prstGeom prst="rect">
            <a:avLst/>
          </a:prstGeom>
          <a:ln>
            <a:noFill/>
          </a:ln>
          <a:effectLst>
            <a:softEdge rad="112500"/>
          </a:effectLst>
        </p:spPr>
      </p:pic>
      <p:sp>
        <p:nvSpPr>
          <p:cNvPr id="42" name="文字方塊 41">
            <a:extLst>
              <a:ext uri="{FF2B5EF4-FFF2-40B4-BE49-F238E27FC236}">
                <a16:creationId xmlns:a16="http://schemas.microsoft.com/office/drawing/2014/main" id="{B087944A-4539-4D6A-A01F-601FCC48DE68}"/>
              </a:ext>
            </a:extLst>
          </p:cNvPr>
          <p:cNvSpPr txBox="1"/>
          <p:nvPr/>
        </p:nvSpPr>
        <p:spPr>
          <a:xfrm>
            <a:off x="7580068" y="4664840"/>
            <a:ext cx="1748921" cy="646331"/>
          </a:xfrm>
          <a:prstGeom prst="rect">
            <a:avLst/>
          </a:prstGeom>
          <a:noFill/>
        </p:spPr>
        <p:txBody>
          <a:bodyPr wrap="square" rtlCol="0">
            <a:spAutoFit/>
          </a:bodyPr>
          <a:lstStyle/>
          <a:p>
            <a:pPr algn="ctr"/>
            <a:r>
              <a:rPr lang="en-US" altLang="zh-TW" dirty="0"/>
              <a:t>Medicine Combination</a:t>
            </a:r>
            <a:endParaRPr lang="zh-TW" altLang="en-US" dirty="0"/>
          </a:p>
        </p:txBody>
      </p:sp>
    </p:spTree>
    <p:extLst>
      <p:ext uri="{BB962C8B-B14F-4D97-AF65-F5344CB8AC3E}">
        <p14:creationId xmlns:p14="http://schemas.microsoft.com/office/powerpoint/2010/main" val="3405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1000"/>
                                        <p:tgtEl>
                                          <p:spTgt spid="31"/>
                                        </p:tgtEl>
                                      </p:cBhvr>
                                    </p:animEffect>
                                    <p:anim calcmode="lin" valueType="num">
                                      <p:cBhvr>
                                        <p:cTn id="19" dur="1000" fill="hold"/>
                                        <p:tgtEl>
                                          <p:spTgt spid="31"/>
                                        </p:tgtEl>
                                        <p:attrNameLst>
                                          <p:attrName>ppt_x</p:attrName>
                                        </p:attrNameLst>
                                      </p:cBhvr>
                                      <p:tavLst>
                                        <p:tav tm="0">
                                          <p:val>
                                            <p:strVal val="#ppt_x"/>
                                          </p:val>
                                        </p:tav>
                                        <p:tav tm="100000">
                                          <p:val>
                                            <p:strVal val="#ppt_x"/>
                                          </p:val>
                                        </p:tav>
                                      </p:tavLst>
                                    </p:anim>
                                    <p:anim calcmode="lin" valueType="num">
                                      <p:cBhvr>
                                        <p:cTn id="20" dur="1000" fill="hold"/>
                                        <p:tgtEl>
                                          <p:spTgt spid="3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1000"/>
                                        <p:tgtEl>
                                          <p:spTgt spid="38"/>
                                        </p:tgtEl>
                                      </p:cBhvr>
                                    </p:animEffect>
                                    <p:anim calcmode="lin" valueType="num">
                                      <p:cBhvr>
                                        <p:cTn id="31" dur="1000" fill="hold"/>
                                        <p:tgtEl>
                                          <p:spTgt spid="38"/>
                                        </p:tgtEl>
                                        <p:attrNameLst>
                                          <p:attrName>ppt_x</p:attrName>
                                        </p:attrNameLst>
                                      </p:cBhvr>
                                      <p:tavLst>
                                        <p:tav tm="0">
                                          <p:val>
                                            <p:strVal val="#ppt_x"/>
                                          </p:val>
                                        </p:tav>
                                        <p:tav tm="100000">
                                          <p:val>
                                            <p:strVal val="#ppt_x"/>
                                          </p:val>
                                        </p:tav>
                                      </p:tavLst>
                                    </p:anim>
                                    <p:anim calcmode="lin" valueType="num">
                                      <p:cBhvr>
                                        <p:cTn id="3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1000"/>
                                        <p:tgtEl>
                                          <p:spTgt spid="39"/>
                                        </p:tgtEl>
                                      </p:cBhvr>
                                    </p:animEffect>
                                    <p:anim calcmode="lin" valueType="num">
                                      <p:cBhvr>
                                        <p:cTn id="43" dur="1000" fill="hold"/>
                                        <p:tgtEl>
                                          <p:spTgt spid="39"/>
                                        </p:tgtEl>
                                        <p:attrNameLst>
                                          <p:attrName>ppt_x</p:attrName>
                                        </p:attrNameLst>
                                      </p:cBhvr>
                                      <p:tavLst>
                                        <p:tav tm="0">
                                          <p:val>
                                            <p:strVal val="#ppt_x"/>
                                          </p:val>
                                        </p:tav>
                                        <p:tav tm="100000">
                                          <p:val>
                                            <p:strVal val="#ppt_x"/>
                                          </p:val>
                                        </p:tav>
                                      </p:tavLst>
                                    </p:anim>
                                    <p:anim calcmode="lin" valueType="num">
                                      <p:cBhvr>
                                        <p:cTn id="4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anim calcmode="lin" valueType="num">
                                      <p:cBhvr>
                                        <p:cTn id="50" dur="1000" fill="hold"/>
                                        <p:tgtEl>
                                          <p:spTgt spid="41"/>
                                        </p:tgtEl>
                                        <p:attrNameLst>
                                          <p:attrName>ppt_x</p:attrName>
                                        </p:attrNameLst>
                                      </p:cBhvr>
                                      <p:tavLst>
                                        <p:tav tm="0">
                                          <p:val>
                                            <p:strVal val="#ppt_x"/>
                                          </p:val>
                                        </p:tav>
                                        <p:tav tm="100000">
                                          <p:val>
                                            <p:strVal val="#ppt_x"/>
                                          </p:val>
                                        </p:tav>
                                      </p:tavLst>
                                    </p:anim>
                                    <p:anim calcmode="lin" valueType="num">
                                      <p:cBhvr>
                                        <p:cTn id="51" dur="1000" fill="hold"/>
                                        <p:tgtEl>
                                          <p:spTgt spid="4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7" grpId="0" animBg="1"/>
      <p:bldP spid="38" grpId="0" animBg="1"/>
      <p:bldP spid="39"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30FE15-2B1A-443C-8754-4E9C57987B63}"/>
              </a:ext>
            </a:extLst>
          </p:cNvPr>
          <p:cNvSpPr>
            <a:spLocks noGrp="1"/>
          </p:cNvSpPr>
          <p:nvPr>
            <p:ph type="sldNum" sz="quarter" idx="12"/>
          </p:nvPr>
        </p:nvSpPr>
        <p:spPr/>
        <p:txBody>
          <a:bodyPr/>
          <a:lstStyle/>
          <a:p>
            <a:fld id="{D57F1E4F-1CFF-5643-939E-217C01CDF565}" type="slidenum">
              <a:rPr lang="en-US" smtClean="0">
                <a:solidFill>
                  <a:prstClr val="white"/>
                </a:solidFill>
              </a:rPr>
              <a:pPr/>
              <a:t>4</a:t>
            </a:fld>
            <a:endParaRPr lang="en-US" dirty="0">
              <a:solidFill>
                <a:prstClr val="white"/>
              </a:solidFill>
            </a:endParaRPr>
          </a:p>
        </p:txBody>
      </p:sp>
      <p:sp>
        <p:nvSpPr>
          <p:cNvPr id="5" name="投影片編號版面配置區 3">
            <a:extLst>
              <a:ext uri="{FF2B5EF4-FFF2-40B4-BE49-F238E27FC236}">
                <a16:creationId xmlns:a16="http://schemas.microsoft.com/office/drawing/2014/main" id="{6EB307A8-0BDC-4DB1-B229-59D0A01B5E14}"/>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prstClr val="black"/>
                </a:solidFill>
              </a:rPr>
              <a:pPr/>
              <a:t>4</a:t>
            </a:fld>
            <a:endParaRPr lang="en-US" dirty="0">
              <a:solidFill>
                <a:prstClr val="black"/>
              </a:solidFill>
            </a:endParaRPr>
          </a:p>
        </p:txBody>
      </p:sp>
      <p:sp>
        <p:nvSpPr>
          <p:cNvPr id="8" name="標題 1">
            <a:extLst>
              <a:ext uri="{FF2B5EF4-FFF2-40B4-BE49-F238E27FC236}">
                <a16:creationId xmlns:a16="http://schemas.microsoft.com/office/drawing/2014/main" id="{20CEBDDE-D773-4E1C-9635-63165B426241}"/>
              </a:ext>
            </a:extLst>
          </p:cNvPr>
          <p:cNvSpPr txBox="1">
            <a:spLocks/>
          </p:cNvSpPr>
          <p:nvPr/>
        </p:nvSpPr>
        <p:spPr bwMode="gray">
          <a:xfrm>
            <a:off x="1154627" y="559455"/>
            <a:ext cx="8458229"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5000" cap="all" dirty="0">
                <a:solidFill>
                  <a:srgbClr val="0A8CA6"/>
                </a:solidFill>
                <a:latin typeface="+mn-lt"/>
                <a:ea typeface="+mn-ea"/>
                <a:cs typeface="+mn-cs"/>
              </a:rPr>
              <a:t>Introduction</a:t>
            </a:r>
          </a:p>
        </p:txBody>
      </p:sp>
      <p:grpSp>
        <p:nvGrpSpPr>
          <p:cNvPr id="6" name="群組 5">
            <a:extLst>
              <a:ext uri="{FF2B5EF4-FFF2-40B4-BE49-F238E27FC236}">
                <a16:creationId xmlns:a16="http://schemas.microsoft.com/office/drawing/2014/main" id="{0A70FB58-9086-4B7D-A364-6D6B26F9AFE3}"/>
              </a:ext>
            </a:extLst>
          </p:cNvPr>
          <p:cNvGrpSpPr/>
          <p:nvPr/>
        </p:nvGrpSpPr>
        <p:grpSpPr>
          <a:xfrm>
            <a:off x="908668" y="2039147"/>
            <a:ext cx="1376377" cy="1232430"/>
            <a:chOff x="908668" y="2039147"/>
            <a:chExt cx="1376377" cy="1232430"/>
          </a:xfrm>
        </p:grpSpPr>
        <p:pic>
          <p:nvPicPr>
            <p:cNvPr id="30" name="圖片 29">
              <a:extLst>
                <a:ext uri="{FF2B5EF4-FFF2-40B4-BE49-F238E27FC236}">
                  <a16:creationId xmlns:a16="http://schemas.microsoft.com/office/drawing/2014/main" id="{DB896E56-BF7A-477F-A0E3-368428E20A31}"/>
                </a:ext>
              </a:extLst>
            </p:cNvPr>
            <p:cNvPicPr>
              <a:picLocks noChangeAspect="1"/>
            </p:cNvPicPr>
            <p:nvPr/>
          </p:nvPicPr>
          <p:blipFill>
            <a:blip r:embed="rId3"/>
            <a:stretch>
              <a:fillRect/>
            </a:stretch>
          </p:blipFill>
          <p:spPr>
            <a:xfrm>
              <a:off x="1165727" y="2039147"/>
              <a:ext cx="811000" cy="846261"/>
            </a:xfrm>
            <a:prstGeom prst="rect">
              <a:avLst/>
            </a:prstGeom>
          </p:spPr>
        </p:pic>
        <p:sp>
          <p:nvSpPr>
            <p:cNvPr id="32" name="文字方塊 31">
              <a:extLst>
                <a:ext uri="{FF2B5EF4-FFF2-40B4-BE49-F238E27FC236}">
                  <a16:creationId xmlns:a16="http://schemas.microsoft.com/office/drawing/2014/main" id="{0E3E5A12-E693-4EBE-AB81-28CBBF2EC1E9}"/>
                </a:ext>
              </a:extLst>
            </p:cNvPr>
            <p:cNvSpPr txBox="1"/>
            <p:nvPr/>
          </p:nvSpPr>
          <p:spPr>
            <a:xfrm>
              <a:off x="908668" y="2902245"/>
              <a:ext cx="1376377" cy="369332"/>
            </a:xfrm>
            <a:prstGeom prst="rect">
              <a:avLst/>
            </a:prstGeom>
            <a:noFill/>
          </p:spPr>
          <p:txBody>
            <a:bodyPr wrap="square" rtlCol="0">
              <a:spAutoFit/>
            </a:bodyPr>
            <a:lstStyle/>
            <a:p>
              <a:r>
                <a:rPr lang="en-US" altLang="zh-TW" dirty="0"/>
                <a:t>Procedure </a:t>
              </a:r>
              <a:endParaRPr lang="zh-TW" altLang="en-US" dirty="0"/>
            </a:p>
          </p:txBody>
        </p:sp>
      </p:grpSp>
      <p:grpSp>
        <p:nvGrpSpPr>
          <p:cNvPr id="7" name="群組 6">
            <a:extLst>
              <a:ext uri="{FF2B5EF4-FFF2-40B4-BE49-F238E27FC236}">
                <a16:creationId xmlns:a16="http://schemas.microsoft.com/office/drawing/2014/main" id="{FB93732C-A8E8-4A7A-8BFC-90AF2265A641}"/>
              </a:ext>
            </a:extLst>
          </p:cNvPr>
          <p:cNvGrpSpPr/>
          <p:nvPr/>
        </p:nvGrpSpPr>
        <p:grpSpPr>
          <a:xfrm>
            <a:off x="1010330" y="3594565"/>
            <a:ext cx="1274715" cy="1309937"/>
            <a:chOff x="1041291" y="4116160"/>
            <a:chExt cx="1274715" cy="1309937"/>
          </a:xfrm>
        </p:grpSpPr>
        <p:pic>
          <p:nvPicPr>
            <p:cNvPr id="31" name="圖片 30">
              <a:extLst>
                <a:ext uri="{FF2B5EF4-FFF2-40B4-BE49-F238E27FC236}">
                  <a16:creationId xmlns:a16="http://schemas.microsoft.com/office/drawing/2014/main" id="{3D22F78B-EE62-489C-8804-20E42F5ABD7C}"/>
                </a:ext>
              </a:extLst>
            </p:cNvPr>
            <p:cNvPicPr>
              <a:picLocks noChangeAspect="1"/>
            </p:cNvPicPr>
            <p:nvPr/>
          </p:nvPicPr>
          <p:blipFill>
            <a:blip r:embed="rId4"/>
            <a:stretch>
              <a:fillRect/>
            </a:stretch>
          </p:blipFill>
          <p:spPr>
            <a:xfrm>
              <a:off x="1041291" y="4116160"/>
              <a:ext cx="1059872" cy="941285"/>
            </a:xfrm>
            <a:prstGeom prst="rect">
              <a:avLst/>
            </a:prstGeom>
          </p:spPr>
        </p:pic>
        <p:sp>
          <p:nvSpPr>
            <p:cNvPr id="33" name="文字方塊 32">
              <a:extLst>
                <a:ext uri="{FF2B5EF4-FFF2-40B4-BE49-F238E27FC236}">
                  <a16:creationId xmlns:a16="http://schemas.microsoft.com/office/drawing/2014/main" id="{4B420617-1B42-4748-B36D-D11E042A54F0}"/>
                </a:ext>
              </a:extLst>
            </p:cNvPr>
            <p:cNvSpPr txBox="1"/>
            <p:nvPr/>
          </p:nvSpPr>
          <p:spPr>
            <a:xfrm>
              <a:off x="1041291" y="5056765"/>
              <a:ext cx="1274715" cy="369332"/>
            </a:xfrm>
            <a:prstGeom prst="rect">
              <a:avLst/>
            </a:prstGeom>
            <a:noFill/>
          </p:spPr>
          <p:txBody>
            <a:bodyPr wrap="square" rtlCol="0">
              <a:spAutoFit/>
            </a:bodyPr>
            <a:lstStyle/>
            <a:p>
              <a:r>
                <a:rPr lang="en-US" altLang="zh-TW" dirty="0"/>
                <a:t>Diagnosis</a:t>
              </a:r>
              <a:endParaRPr lang="zh-TW" altLang="en-US" dirty="0"/>
            </a:p>
          </p:txBody>
        </p:sp>
      </p:grpSp>
      <p:grpSp>
        <p:nvGrpSpPr>
          <p:cNvPr id="9" name="群組 8">
            <a:extLst>
              <a:ext uri="{FF2B5EF4-FFF2-40B4-BE49-F238E27FC236}">
                <a16:creationId xmlns:a16="http://schemas.microsoft.com/office/drawing/2014/main" id="{5D926D3C-C83C-40AC-8B91-047CAAF85EF5}"/>
              </a:ext>
            </a:extLst>
          </p:cNvPr>
          <p:cNvGrpSpPr/>
          <p:nvPr/>
        </p:nvGrpSpPr>
        <p:grpSpPr>
          <a:xfrm>
            <a:off x="773226" y="5086650"/>
            <a:ext cx="1748921" cy="1516913"/>
            <a:chOff x="8738394" y="4033920"/>
            <a:chExt cx="1748921" cy="1516913"/>
          </a:xfrm>
        </p:grpSpPr>
        <p:pic>
          <p:nvPicPr>
            <p:cNvPr id="41" name="圖片 40">
              <a:extLst>
                <a:ext uri="{FF2B5EF4-FFF2-40B4-BE49-F238E27FC236}">
                  <a16:creationId xmlns:a16="http://schemas.microsoft.com/office/drawing/2014/main" id="{26EDD62D-90B6-4C59-9DAC-3784B0913F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4873" y="4033920"/>
              <a:ext cx="955964" cy="955964"/>
            </a:xfrm>
            <a:prstGeom prst="rect">
              <a:avLst/>
            </a:prstGeom>
            <a:ln>
              <a:noFill/>
            </a:ln>
            <a:effectLst>
              <a:softEdge rad="112500"/>
            </a:effectLst>
          </p:spPr>
        </p:pic>
        <p:sp>
          <p:nvSpPr>
            <p:cNvPr id="16" name="文字方塊 15">
              <a:extLst>
                <a:ext uri="{FF2B5EF4-FFF2-40B4-BE49-F238E27FC236}">
                  <a16:creationId xmlns:a16="http://schemas.microsoft.com/office/drawing/2014/main" id="{2F6C63DB-1420-4299-BC66-6135EB7D2776}"/>
                </a:ext>
              </a:extLst>
            </p:cNvPr>
            <p:cNvSpPr txBox="1"/>
            <p:nvPr/>
          </p:nvSpPr>
          <p:spPr>
            <a:xfrm>
              <a:off x="8738394" y="4904502"/>
              <a:ext cx="1748921" cy="646331"/>
            </a:xfrm>
            <a:prstGeom prst="rect">
              <a:avLst/>
            </a:prstGeom>
            <a:noFill/>
          </p:spPr>
          <p:txBody>
            <a:bodyPr wrap="square" rtlCol="0">
              <a:spAutoFit/>
            </a:bodyPr>
            <a:lstStyle/>
            <a:p>
              <a:pPr algn="ctr"/>
              <a:r>
                <a:rPr lang="en-US" altLang="zh-TW" dirty="0"/>
                <a:t>Medicine Combination</a:t>
              </a:r>
              <a:endParaRPr lang="zh-TW" altLang="en-US" dirty="0"/>
            </a:p>
          </p:txBody>
        </p:sp>
      </p:grpSp>
      <p:sp>
        <p:nvSpPr>
          <p:cNvPr id="3" name="文字方塊 2">
            <a:extLst>
              <a:ext uri="{FF2B5EF4-FFF2-40B4-BE49-F238E27FC236}">
                <a16:creationId xmlns:a16="http://schemas.microsoft.com/office/drawing/2014/main" id="{8CDE2C04-E3AE-4544-B7D5-5AFD05726848}"/>
              </a:ext>
            </a:extLst>
          </p:cNvPr>
          <p:cNvSpPr txBox="1"/>
          <p:nvPr/>
        </p:nvSpPr>
        <p:spPr>
          <a:xfrm>
            <a:off x="2672338" y="2392339"/>
            <a:ext cx="3811589" cy="646331"/>
          </a:xfrm>
          <a:prstGeom prst="rect">
            <a:avLst/>
          </a:prstGeom>
          <a:noFill/>
        </p:spPr>
        <p:txBody>
          <a:bodyPr wrap="square" rtlCol="0">
            <a:spAutoFit/>
          </a:bodyPr>
          <a:lstStyle/>
          <a:p>
            <a:r>
              <a:rPr lang="en-US" altLang="zh-TW" dirty="0"/>
              <a:t>A sequence of ICD-9 code</a:t>
            </a:r>
          </a:p>
          <a:p>
            <a:r>
              <a:rPr lang="en-US" altLang="zh-TW" dirty="0"/>
              <a:t>Example: </a:t>
            </a:r>
            <a:r>
              <a:rPr lang="en-US" altLang="zh-TW" dirty="0">
                <a:latin typeface="LinLibertineT"/>
              </a:rPr>
              <a:t>{ “1125”, “v433”, “v4581” }</a:t>
            </a:r>
            <a:endParaRPr lang="zh-TW" altLang="en-US" dirty="0"/>
          </a:p>
        </p:txBody>
      </p:sp>
      <p:sp>
        <p:nvSpPr>
          <p:cNvPr id="18" name="文字方塊 17">
            <a:extLst>
              <a:ext uri="{FF2B5EF4-FFF2-40B4-BE49-F238E27FC236}">
                <a16:creationId xmlns:a16="http://schemas.microsoft.com/office/drawing/2014/main" id="{40438EF9-364F-4247-8479-F13212AA7112}"/>
              </a:ext>
            </a:extLst>
          </p:cNvPr>
          <p:cNvSpPr txBox="1"/>
          <p:nvPr/>
        </p:nvSpPr>
        <p:spPr>
          <a:xfrm>
            <a:off x="2727824" y="3796812"/>
            <a:ext cx="3811589" cy="646331"/>
          </a:xfrm>
          <a:prstGeom prst="rect">
            <a:avLst/>
          </a:prstGeom>
          <a:noFill/>
        </p:spPr>
        <p:txBody>
          <a:bodyPr wrap="square" rtlCol="0">
            <a:spAutoFit/>
          </a:bodyPr>
          <a:lstStyle/>
          <a:p>
            <a:r>
              <a:rPr lang="en-US" altLang="zh-TW" dirty="0"/>
              <a:t>A sequence of ICD-9 code</a:t>
            </a:r>
          </a:p>
          <a:p>
            <a:r>
              <a:rPr lang="en-US" altLang="zh-TW" dirty="0"/>
              <a:t>Example: </a:t>
            </a:r>
            <a:r>
              <a:rPr lang="en-US" altLang="zh-TW" dirty="0">
                <a:latin typeface="LinLibertineT"/>
              </a:rPr>
              <a:t>{“0066”, “3761”, “3950” }</a:t>
            </a:r>
            <a:endParaRPr lang="zh-TW" altLang="en-US" dirty="0"/>
          </a:p>
        </p:txBody>
      </p:sp>
      <p:sp>
        <p:nvSpPr>
          <p:cNvPr id="22" name="文字方塊 21">
            <a:extLst>
              <a:ext uri="{FF2B5EF4-FFF2-40B4-BE49-F238E27FC236}">
                <a16:creationId xmlns:a16="http://schemas.microsoft.com/office/drawing/2014/main" id="{521C5873-E977-4B2C-9662-2DBE1D90AD5B}"/>
              </a:ext>
            </a:extLst>
          </p:cNvPr>
          <p:cNvSpPr txBox="1"/>
          <p:nvPr/>
        </p:nvSpPr>
        <p:spPr>
          <a:xfrm>
            <a:off x="2672338" y="5564632"/>
            <a:ext cx="3811589" cy="369332"/>
          </a:xfrm>
          <a:prstGeom prst="rect">
            <a:avLst/>
          </a:prstGeom>
          <a:noFill/>
        </p:spPr>
        <p:txBody>
          <a:bodyPr wrap="square" rtlCol="0">
            <a:spAutoFit/>
          </a:bodyPr>
          <a:lstStyle/>
          <a:p>
            <a:r>
              <a:rPr lang="en-US" altLang="zh-TW" dirty="0"/>
              <a:t>Graph like representation :</a:t>
            </a:r>
          </a:p>
        </p:txBody>
      </p:sp>
      <p:pic>
        <p:nvPicPr>
          <p:cNvPr id="10" name="圖片 9">
            <a:extLst>
              <a:ext uri="{FF2B5EF4-FFF2-40B4-BE49-F238E27FC236}">
                <a16:creationId xmlns:a16="http://schemas.microsoft.com/office/drawing/2014/main" id="{37B74CF0-48D2-4034-BDA5-36143CAD76CA}"/>
              </a:ext>
            </a:extLst>
          </p:cNvPr>
          <p:cNvPicPr>
            <a:picLocks noChangeAspect="1"/>
          </p:cNvPicPr>
          <p:nvPr/>
        </p:nvPicPr>
        <p:blipFill>
          <a:blip r:embed="rId6"/>
          <a:stretch>
            <a:fillRect/>
          </a:stretch>
        </p:blipFill>
        <p:spPr>
          <a:xfrm>
            <a:off x="6359792" y="5108702"/>
            <a:ext cx="1932153" cy="1281192"/>
          </a:xfrm>
          <a:prstGeom prst="rect">
            <a:avLst/>
          </a:prstGeom>
        </p:spPr>
      </p:pic>
      <p:cxnSp>
        <p:nvCxnSpPr>
          <p:cNvPr id="12" name="直線接點 11">
            <a:extLst>
              <a:ext uri="{FF2B5EF4-FFF2-40B4-BE49-F238E27FC236}">
                <a16:creationId xmlns:a16="http://schemas.microsoft.com/office/drawing/2014/main" id="{E072CB13-9B62-43DD-BAE6-78DB381D337E}"/>
              </a:ext>
            </a:extLst>
          </p:cNvPr>
          <p:cNvCxnSpPr>
            <a:cxnSpLocks/>
            <a:endCxn id="35" idx="1"/>
          </p:cNvCxnSpPr>
          <p:nvPr/>
        </p:nvCxnSpPr>
        <p:spPr>
          <a:xfrm flipV="1">
            <a:off x="8042564" y="4688647"/>
            <a:ext cx="779318" cy="704235"/>
          </a:xfrm>
          <a:prstGeom prst="line">
            <a:avLst/>
          </a:prstGeom>
          <a:ln>
            <a:solidFill>
              <a:srgbClr val="24CFDC"/>
            </a:solidFill>
          </a:ln>
        </p:spPr>
        <p:style>
          <a:lnRef idx="1">
            <a:schemeClr val="accent1"/>
          </a:lnRef>
          <a:fillRef idx="0">
            <a:schemeClr val="accent1"/>
          </a:fillRef>
          <a:effectRef idx="0">
            <a:schemeClr val="accent1"/>
          </a:effectRef>
          <a:fontRef idx="minor">
            <a:schemeClr val="tx1"/>
          </a:fontRef>
        </p:style>
      </p:cxnSp>
      <p:cxnSp>
        <p:nvCxnSpPr>
          <p:cNvPr id="17" name="直線接點 16">
            <a:extLst>
              <a:ext uri="{FF2B5EF4-FFF2-40B4-BE49-F238E27FC236}">
                <a16:creationId xmlns:a16="http://schemas.microsoft.com/office/drawing/2014/main" id="{2D278023-5E38-4262-9DC6-4F67AC8A22AD}"/>
              </a:ext>
            </a:extLst>
          </p:cNvPr>
          <p:cNvCxnSpPr/>
          <p:nvPr/>
        </p:nvCxnSpPr>
        <p:spPr>
          <a:xfrm flipV="1">
            <a:off x="7190509" y="3190009"/>
            <a:ext cx="1631373" cy="2202873"/>
          </a:xfrm>
          <a:prstGeom prst="line">
            <a:avLst/>
          </a:prstGeom>
          <a:ln>
            <a:solidFill>
              <a:srgbClr val="24CFDC"/>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E147334A-8037-47D5-B5B5-B0939556C783}"/>
              </a:ext>
            </a:extLst>
          </p:cNvPr>
          <p:cNvSpPr/>
          <p:nvPr/>
        </p:nvSpPr>
        <p:spPr>
          <a:xfrm>
            <a:off x="8840977" y="2909858"/>
            <a:ext cx="2603900" cy="543886"/>
          </a:xfrm>
          <a:prstGeom prst="rect">
            <a:avLst/>
          </a:prstGeom>
          <a:noFill/>
          <a:ln>
            <a:solidFill>
              <a:srgbClr val="24C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Chosen Medicine</a:t>
            </a:r>
            <a:endParaRPr lang="zh-TW" altLang="en-US" dirty="0">
              <a:solidFill>
                <a:schemeClr val="tx1"/>
              </a:solidFill>
            </a:endParaRPr>
          </a:p>
        </p:txBody>
      </p:sp>
      <p:sp>
        <p:nvSpPr>
          <p:cNvPr id="35" name="矩形 34">
            <a:extLst>
              <a:ext uri="{FF2B5EF4-FFF2-40B4-BE49-F238E27FC236}">
                <a16:creationId xmlns:a16="http://schemas.microsoft.com/office/drawing/2014/main" id="{092CFF9D-6D6B-4C29-BF2C-971074E59A11}"/>
              </a:ext>
            </a:extLst>
          </p:cNvPr>
          <p:cNvSpPr/>
          <p:nvPr/>
        </p:nvSpPr>
        <p:spPr>
          <a:xfrm>
            <a:off x="8821882" y="4416704"/>
            <a:ext cx="2603900" cy="543886"/>
          </a:xfrm>
          <a:prstGeom prst="rect">
            <a:avLst/>
          </a:prstGeom>
          <a:noFill/>
          <a:ln>
            <a:solidFill>
              <a:srgbClr val="24C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Medicine not chosen</a:t>
            </a:r>
            <a:endParaRPr lang="zh-TW" altLang="en-US" dirty="0">
              <a:solidFill>
                <a:schemeClr val="tx1"/>
              </a:solidFill>
            </a:endParaRPr>
          </a:p>
        </p:txBody>
      </p:sp>
    </p:spTree>
    <p:extLst>
      <p:ext uri="{BB962C8B-B14F-4D97-AF65-F5344CB8AC3E}">
        <p14:creationId xmlns:p14="http://schemas.microsoft.com/office/powerpoint/2010/main" val="384064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21"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2" grpId="0"/>
      <p:bldP spid="23"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30FE15-2B1A-443C-8754-4E9C57987B63}"/>
              </a:ext>
            </a:extLst>
          </p:cNvPr>
          <p:cNvSpPr>
            <a:spLocks noGrp="1"/>
          </p:cNvSpPr>
          <p:nvPr>
            <p:ph type="sldNum" sz="quarter" idx="12"/>
          </p:nvPr>
        </p:nvSpPr>
        <p:spPr/>
        <p:txBody>
          <a:bodyPr/>
          <a:lstStyle/>
          <a:p>
            <a:fld id="{D57F1E4F-1CFF-5643-939E-217C01CDF565}" type="slidenum">
              <a:rPr lang="en-US" smtClean="0">
                <a:solidFill>
                  <a:prstClr val="white"/>
                </a:solidFill>
              </a:rPr>
              <a:pPr/>
              <a:t>5</a:t>
            </a:fld>
            <a:endParaRPr lang="en-US" dirty="0">
              <a:solidFill>
                <a:prstClr val="white"/>
              </a:solidFill>
            </a:endParaRPr>
          </a:p>
        </p:txBody>
      </p:sp>
      <p:sp>
        <p:nvSpPr>
          <p:cNvPr id="5" name="投影片編號版面配置區 3">
            <a:extLst>
              <a:ext uri="{FF2B5EF4-FFF2-40B4-BE49-F238E27FC236}">
                <a16:creationId xmlns:a16="http://schemas.microsoft.com/office/drawing/2014/main" id="{6EB307A8-0BDC-4DB1-B229-59D0A01B5E14}"/>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prstClr val="black"/>
                </a:solidFill>
              </a:rPr>
              <a:pPr/>
              <a:t>5</a:t>
            </a:fld>
            <a:endParaRPr lang="en-US" dirty="0">
              <a:solidFill>
                <a:prstClr val="black"/>
              </a:solidFill>
            </a:endParaRPr>
          </a:p>
        </p:txBody>
      </p:sp>
      <p:sp>
        <p:nvSpPr>
          <p:cNvPr id="8" name="標題 1">
            <a:extLst>
              <a:ext uri="{FF2B5EF4-FFF2-40B4-BE49-F238E27FC236}">
                <a16:creationId xmlns:a16="http://schemas.microsoft.com/office/drawing/2014/main" id="{20CEBDDE-D773-4E1C-9635-63165B426241}"/>
              </a:ext>
            </a:extLst>
          </p:cNvPr>
          <p:cNvSpPr txBox="1">
            <a:spLocks/>
          </p:cNvSpPr>
          <p:nvPr/>
        </p:nvSpPr>
        <p:spPr bwMode="gray">
          <a:xfrm>
            <a:off x="1154627" y="559455"/>
            <a:ext cx="8458229"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5000" cap="all" dirty="0">
                <a:solidFill>
                  <a:srgbClr val="0A8CA6"/>
                </a:solidFill>
                <a:latin typeface="+mn-lt"/>
                <a:ea typeface="+mn-ea"/>
                <a:cs typeface="+mn-cs"/>
              </a:rPr>
              <a:t>Introduction</a:t>
            </a:r>
          </a:p>
        </p:txBody>
      </p:sp>
      <p:sp>
        <p:nvSpPr>
          <p:cNvPr id="24" name="矩形 23">
            <a:extLst>
              <a:ext uri="{FF2B5EF4-FFF2-40B4-BE49-F238E27FC236}">
                <a16:creationId xmlns:a16="http://schemas.microsoft.com/office/drawing/2014/main" id="{EED7FDE6-1386-42F3-8103-9E5FEFE7A4FC}"/>
              </a:ext>
            </a:extLst>
          </p:cNvPr>
          <p:cNvSpPr/>
          <p:nvPr/>
        </p:nvSpPr>
        <p:spPr>
          <a:xfrm>
            <a:off x="804577" y="1825187"/>
            <a:ext cx="10641055" cy="4324261"/>
          </a:xfrm>
          <a:prstGeom prst="rect">
            <a:avLst/>
          </a:prstGeom>
        </p:spPr>
        <p:txBody>
          <a:bodyPr wrap="none">
            <a:spAutoFit/>
          </a:bodyPr>
          <a:lstStyle/>
          <a:p>
            <a:pPr marL="342900" indent="-342900" defTabSz="457200">
              <a:lnSpc>
                <a:spcPct val="150000"/>
              </a:lnSpc>
              <a:spcBef>
                <a:spcPts val="1000"/>
              </a:spcBef>
              <a:buClr>
                <a:schemeClr val="tx1"/>
              </a:buClr>
              <a:buSzPct val="80000"/>
              <a:buFont typeface="Wingdings" panose="05000000000000000000" pitchFamily="2" charset="2"/>
              <a:buChar char="n"/>
            </a:pPr>
            <a:r>
              <a:rPr lang="en-US" altLang="zh-TW" sz="3000" dirty="0"/>
              <a:t>Problem :</a:t>
            </a:r>
          </a:p>
          <a:p>
            <a:pPr marL="971550" lvl="1" indent="-514350" defTabSz="457200">
              <a:lnSpc>
                <a:spcPct val="150000"/>
              </a:lnSpc>
              <a:spcBef>
                <a:spcPts val="1000"/>
              </a:spcBef>
              <a:buClr>
                <a:schemeClr val="tx1"/>
              </a:buClr>
              <a:buSzPct val="80000"/>
              <a:buFont typeface="+mj-lt"/>
              <a:buAutoNum type="arabicPeriod"/>
            </a:pPr>
            <a:r>
              <a:rPr lang="en-US" altLang="zh-TW" sz="2000" dirty="0"/>
              <a:t>The correlations between medicine.</a:t>
            </a:r>
          </a:p>
          <a:p>
            <a:pPr marL="1428750" lvl="2" indent="-514350" defTabSz="457200">
              <a:lnSpc>
                <a:spcPct val="150000"/>
              </a:lnSpc>
              <a:spcBef>
                <a:spcPts val="1000"/>
              </a:spcBef>
              <a:buClr>
                <a:schemeClr val="tx1"/>
              </a:buClr>
              <a:buSzPct val="80000"/>
              <a:buFont typeface="Wingdings" panose="05000000000000000000" pitchFamily="2" charset="2"/>
              <a:buChar char="u"/>
            </a:pPr>
            <a:r>
              <a:rPr lang="en-US" altLang="zh-TW" sz="2000" dirty="0"/>
              <a:t>Classification problem :  I</a:t>
            </a:r>
            <a:r>
              <a:rPr lang="en-US" altLang="zh-TW" dirty="0"/>
              <a:t>gnore correlations between medicines .</a:t>
            </a:r>
            <a:endParaRPr lang="en-US" altLang="zh-TW" sz="4800" dirty="0"/>
          </a:p>
          <a:p>
            <a:pPr marL="1428750" lvl="2" indent="-514350" defTabSz="457200">
              <a:lnSpc>
                <a:spcPct val="150000"/>
              </a:lnSpc>
              <a:spcBef>
                <a:spcPts val="1000"/>
              </a:spcBef>
              <a:buClr>
                <a:schemeClr val="tx1"/>
              </a:buClr>
              <a:buSzPct val="80000"/>
              <a:buFont typeface="Wingdings" panose="05000000000000000000" pitchFamily="2" charset="2"/>
              <a:buChar char="u"/>
            </a:pPr>
            <a:r>
              <a:rPr lang="en-US" altLang="zh-TW" sz="2000" dirty="0"/>
              <a:t>Sequence prediction problem : T</a:t>
            </a:r>
            <a:r>
              <a:rPr lang="en-US" altLang="zh-TW" dirty="0"/>
              <a:t>here’s no orders among medicines in reality.</a:t>
            </a:r>
          </a:p>
          <a:p>
            <a:pPr marL="1428750" lvl="2" indent="-514350" defTabSz="457200">
              <a:lnSpc>
                <a:spcPct val="150000"/>
              </a:lnSpc>
              <a:spcBef>
                <a:spcPts val="1000"/>
              </a:spcBef>
              <a:buClr>
                <a:schemeClr val="tx1"/>
              </a:buClr>
              <a:buSzPct val="80000"/>
              <a:buFont typeface="Wingdings" panose="05000000000000000000" pitchFamily="2" charset="2"/>
              <a:buChar char="u"/>
            </a:pPr>
            <a:endParaRPr lang="en-US" altLang="zh-TW" sz="2000" dirty="0"/>
          </a:p>
          <a:p>
            <a:pPr marL="971550" lvl="1" indent="-514350" defTabSz="457200">
              <a:lnSpc>
                <a:spcPct val="150000"/>
              </a:lnSpc>
              <a:spcBef>
                <a:spcPts val="1000"/>
              </a:spcBef>
              <a:buClr>
                <a:schemeClr val="tx1"/>
              </a:buClr>
              <a:buSzPct val="80000"/>
              <a:buFont typeface="+mj-lt"/>
              <a:buAutoNum type="arabicPeriod"/>
            </a:pPr>
            <a:r>
              <a:rPr lang="en-US" altLang="zh-TW" sz="2000" dirty="0"/>
              <a:t>The adverse interactions between medicine.</a:t>
            </a:r>
          </a:p>
          <a:p>
            <a:pPr marL="971550" lvl="1" indent="-514350" defTabSz="457200">
              <a:spcBef>
                <a:spcPts val="1000"/>
              </a:spcBef>
              <a:buClr>
                <a:schemeClr val="tx1"/>
              </a:buClr>
              <a:buSzPct val="80000"/>
              <a:buFont typeface="+mj-lt"/>
              <a:buAutoNum type="arabicPeriod"/>
            </a:pPr>
            <a:endParaRPr lang="zh-TW" altLang="en-US" sz="3000" dirty="0"/>
          </a:p>
        </p:txBody>
      </p:sp>
    </p:spTree>
    <p:extLst>
      <p:ext uri="{BB962C8B-B14F-4D97-AF65-F5344CB8AC3E}">
        <p14:creationId xmlns:p14="http://schemas.microsoft.com/office/powerpoint/2010/main" val="6711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fade">
                                      <p:cBhvr>
                                        <p:cTn id="7" dur="1000"/>
                                        <p:tgtEl>
                                          <p:spTgt spid="24">
                                            <p:txEl>
                                              <p:pRg st="2" end="2"/>
                                            </p:txEl>
                                          </p:spTgt>
                                        </p:tgtEl>
                                      </p:cBhvr>
                                    </p:animEffect>
                                    <p:anim calcmode="lin" valueType="num">
                                      <p:cBhvr>
                                        <p:cTn id="8"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animEffect transition="in" filter="fade">
                                      <p:cBhvr>
                                        <p:cTn id="13" dur="1000"/>
                                        <p:tgtEl>
                                          <p:spTgt spid="24">
                                            <p:txEl>
                                              <p:pRg st="3" end="3"/>
                                            </p:txEl>
                                          </p:spTgt>
                                        </p:tgtEl>
                                      </p:cBhvr>
                                    </p:animEffect>
                                    <p:anim calcmode="lin" valueType="num">
                                      <p:cBhvr>
                                        <p:cTn id="14"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530FE15-2B1A-443C-8754-4E9C57987B63}"/>
              </a:ext>
            </a:extLst>
          </p:cNvPr>
          <p:cNvSpPr>
            <a:spLocks noGrp="1"/>
          </p:cNvSpPr>
          <p:nvPr>
            <p:ph type="sldNum" sz="quarter" idx="12"/>
          </p:nvPr>
        </p:nvSpPr>
        <p:spPr/>
        <p:txBody>
          <a:bodyPr/>
          <a:lstStyle/>
          <a:p>
            <a:fld id="{D57F1E4F-1CFF-5643-939E-217C01CDF565}" type="slidenum">
              <a:rPr lang="en-US" smtClean="0">
                <a:solidFill>
                  <a:prstClr val="white"/>
                </a:solidFill>
              </a:rPr>
              <a:pPr/>
              <a:t>6</a:t>
            </a:fld>
            <a:endParaRPr lang="en-US" dirty="0">
              <a:solidFill>
                <a:prstClr val="white"/>
              </a:solidFill>
            </a:endParaRPr>
          </a:p>
        </p:txBody>
      </p:sp>
      <p:sp>
        <p:nvSpPr>
          <p:cNvPr id="5" name="投影片編號版面配置區 3">
            <a:extLst>
              <a:ext uri="{FF2B5EF4-FFF2-40B4-BE49-F238E27FC236}">
                <a16:creationId xmlns:a16="http://schemas.microsoft.com/office/drawing/2014/main" id="{6EB307A8-0BDC-4DB1-B229-59D0A01B5E14}"/>
              </a:ext>
            </a:extLst>
          </p:cNvPr>
          <p:cNvSpPr txBox="1">
            <a:spLocks/>
          </p:cNvSpPr>
          <p:nvPr/>
        </p:nvSpPr>
        <p:spPr bwMode="gray">
          <a:xfrm>
            <a:off x="10390555" y="448131"/>
            <a:ext cx="1055077" cy="767687"/>
          </a:xfrm>
          <a:prstGeom prst="rect">
            <a:avLst/>
          </a:prstGeom>
        </p:spPr>
        <p:txBody>
          <a:bodyPr anchor="b"/>
          <a:lstStyle>
            <a:defPPr>
              <a:defRPr lang="en-US"/>
            </a:defPPr>
            <a:lvl1pPr marL="0" algn="ctr"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solidFill>
                  <a:prstClr val="black"/>
                </a:solidFill>
              </a:rPr>
              <a:pPr/>
              <a:t>6</a:t>
            </a:fld>
            <a:endParaRPr lang="en-US" dirty="0">
              <a:solidFill>
                <a:prstClr val="black"/>
              </a:solidFill>
            </a:endParaRPr>
          </a:p>
        </p:txBody>
      </p:sp>
      <p:sp>
        <p:nvSpPr>
          <p:cNvPr id="8" name="標題 1">
            <a:extLst>
              <a:ext uri="{FF2B5EF4-FFF2-40B4-BE49-F238E27FC236}">
                <a16:creationId xmlns:a16="http://schemas.microsoft.com/office/drawing/2014/main" id="{20CEBDDE-D773-4E1C-9635-63165B426241}"/>
              </a:ext>
            </a:extLst>
          </p:cNvPr>
          <p:cNvSpPr txBox="1">
            <a:spLocks/>
          </p:cNvSpPr>
          <p:nvPr/>
        </p:nvSpPr>
        <p:spPr bwMode="gray">
          <a:xfrm>
            <a:off x="1154627" y="559455"/>
            <a:ext cx="8458229" cy="70986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TW" sz="5000" cap="all" dirty="0">
                <a:solidFill>
                  <a:srgbClr val="0A8CA6"/>
                </a:solidFill>
                <a:latin typeface="+mn-lt"/>
                <a:ea typeface="+mn-ea"/>
                <a:cs typeface="+mn-cs"/>
              </a:rPr>
              <a:t>Introduction</a:t>
            </a:r>
          </a:p>
        </p:txBody>
      </p:sp>
      <p:pic>
        <p:nvPicPr>
          <p:cNvPr id="2" name="圖片 1">
            <a:extLst>
              <a:ext uri="{FF2B5EF4-FFF2-40B4-BE49-F238E27FC236}">
                <a16:creationId xmlns:a16="http://schemas.microsoft.com/office/drawing/2014/main" id="{D0D7CAA5-03C1-4593-B320-3AC5EEB0C79E}"/>
              </a:ext>
            </a:extLst>
          </p:cNvPr>
          <p:cNvPicPr>
            <a:picLocks noChangeAspect="1"/>
          </p:cNvPicPr>
          <p:nvPr/>
        </p:nvPicPr>
        <p:blipFill rotWithShape="1">
          <a:blip r:embed="rId3"/>
          <a:srcRect r="1658"/>
          <a:stretch/>
        </p:blipFill>
        <p:spPr>
          <a:xfrm>
            <a:off x="7584751" y="2830943"/>
            <a:ext cx="4521524" cy="2522973"/>
          </a:xfrm>
          <a:prstGeom prst="rect">
            <a:avLst/>
          </a:prstGeom>
        </p:spPr>
      </p:pic>
      <p:sp>
        <p:nvSpPr>
          <p:cNvPr id="24" name="矩形 23">
            <a:extLst>
              <a:ext uri="{FF2B5EF4-FFF2-40B4-BE49-F238E27FC236}">
                <a16:creationId xmlns:a16="http://schemas.microsoft.com/office/drawing/2014/main" id="{EED7FDE6-1386-42F3-8103-9E5FEFE7A4FC}"/>
              </a:ext>
            </a:extLst>
          </p:cNvPr>
          <p:cNvSpPr/>
          <p:nvPr/>
        </p:nvSpPr>
        <p:spPr>
          <a:xfrm>
            <a:off x="804577" y="1822057"/>
            <a:ext cx="10488655" cy="4185761"/>
          </a:xfrm>
          <a:prstGeom prst="rect">
            <a:avLst/>
          </a:prstGeom>
        </p:spPr>
        <p:txBody>
          <a:bodyPr wrap="square">
            <a:spAutoFit/>
          </a:bodyPr>
          <a:lstStyle/>
          <a:p>
            <a:pPr marL="342900" indent="-342900" defTabSz="457200">
              <a:lnSpc>
                <a:spcPct val="150000"/>
              </a:lnSpc>
              <a:spcBef>
                <a:spcPts val="1000"/>
              </a:spcBef>
              <a:buClr>
                <a:schemeClr val="tx1"/>
              </a:buClr>
              <a:buSzPct val="80000"/>
              <a:buFont typeface="Wingdings" panose="05000000000000000000" pitchFamily="2" charset="2"/>
              <a:buChar char="n"/>
            </a:pPr>
            <a:r>
              <a:rPr lang="en-US" altLang="zh-TW" sz="3000" dirty="0"/>
              <a:t>Problem solving:</a:t>
            </a:r>
          </a:p>
          <a:p>
            <a:pPr marL="971550" lvl="1" indent="-514350" defTabSz="457200">
              <a:lnSpc>
                <a:spcPct val="150000"/>
              </a:lnSpc>
              <a:spcBef>
                <a:spcPts val="1000"/>
              </a:spcBef>
              <a:buClr>
                <a:schemeClr val="tx1"/>
              </a:buClr>
              <a:buSzPct val="80000"/>
              <a:buFont typeface="+mj-lt"/>
              <a:buAutoNum type="arabicPeriod"/>
            </a:pPr>
            <a:r>
              <a:rPr lang="en-US" altLang="zh-TW" sz="2000" dirty="0"/>
              <a:t>The correlations between medicine.</a:t>
            </a:r>
          </a:p>
          <a:p>
            <a:pPr marL="1428750" lvl="2" indent="-514350" defTabSz="457200">
              <a:lnSpc>
                <a:spcPct val="150000"/>
              </a:lnSpc>
              <a:spcBef>
                <a:spcPts val="1000"/>
              </a:spcBef>
              <a:buClr>
                <a:schemeClr val="tx1"/>
              </a:buClr>
              <a:buSzPct val="80000"/>
              <a:buFont typeface="Wingdings" panose="05000000000000000000" pitchFamily="2" charset="2"/>
              <a:buChar char="p"/>
            </a:pPr>
            <a:r>
              <a:rPr lang="en-US" altLang="zh-TW" dirty="0"/>
              <a:t>Relation Graph Convolutional Neural Network.</a:t>
            </a:r>
          </a:p>
          <a:p>
            <a:pPr marL="1428750" lvl="2" indent="-514350" defTabSz="457200">
              <a:lnSpc>
                <a:spcPct val="150000"/>
              </a:lnSpc>
              <a:spcBef>
                <a:spcPts val="1000"/>
              </a:spcBef>
              <a:buClr>
                <a:schemeClr val="tx1"/>
              </a:buClr>
              <a:buSzPct val="80000"/>
              <a:buFont typeface="Wingdings" panose="05000000000000000000" pitchFamily="2" charset="2"/>
              <a:buChar char="p"/>
            </a:pPr>
            <a:endParaRPr lang="en-US" altLang="zh-TW" dirty="0"/>
          </a:p>
          <a:p>
            <a:pPr marL="971550" lvl="1" indent="-514350" defTabSz="457200">
              <a:lnSpc>
                <a:spcPct val="150000"/>
              </a:lnSpc>
              <a:spcBef>
                <a:spcPts val="1000"/>
              </a:spcBef>
              <a:buClr>
                <a:schemeClr val="tx1"/>
              </a:buClr>
              <a:buSzPct val="80000"/>
              <a:buFont typeface="+mj-lt"/>
              <a:buAutoNum type="arabicPeriod"/>
            </a:pPr>
            <a:r>
              <a:rPr lang="en-US" altLang="zh-TW" sz="2000" dirty="0"/>
              <a:t>The adverse interactions between medicine.</a:t>
            </a:r>
            <a:r>
              <a:rPr lang="en-US" altLang="zh-TW" dirty="0"/>
              <a:t> </a:t>
            </a:r>
          </a:p>
          <a:p>
            <a:pPr marL="1428750" lvl="2" indent="-514350" defTabSz="457200">
              <a:lnSpc>
                <a:spcPct val="150000"/>
              </a:lnSpc>
              <a:spcBef>
                <a:spcPts val="1000"/>
              </a:spcBef>
              <a:buClr>
                <a:schemeClr val="tx1"/>
              </a:buClr>
              <a:buSzPct val="80000"/>
              <a:buFont typeface="Wingdings" panose="05000000000000000000" pitchFamily="2" charset="2"/>
              <a:buChar char="p"/>
            </a:pPr>
            <a:r>
              <a:rPr lang="en-US" altLang="zh-TW" dirty="0"/>
              <a:t>Drug-Drug Interaction(DDI) knowledge base.</a:t>
            </a:r>
          </a:p>
          <a:p>
            <a:pPr marL="971550" lvl="1" indent="-514350" defTabSz="457200">
              <a:spcBef>
                <a:spcPts val="1000"/>
              </a:spcBef>
              <a:buClr>
                <a:schemeClr val="tx1"/>
              </a:buClr>
              <a:buSzPct val="80000"/>
              <a:buFont typeface="+mj-lt"/>
              <a:buAutoNum type="arabicPeriod"/>
            </a:pPr>
            <a:endParaRPr lang="zh-TW" altLang="en-US" sz="3000" dirty="0"/>
          </a:p>
        </p:txBody>
      </p:sp>
    </p:spTree>
    <p:extLst>
      <p:ext uri="{BB962C8B-B14F-4D97-AF65-F5344CB8AC3E}">
        <p14:creationId xmlns:p14="http://schemas.microsoft.com/office/powerpoint/2010/main" val="12265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fade">
                                      <p:cBhvr>
                                        <p:cTn id="7" dur="1000"/>
                                        <p:tgtEl>
                                          <p:spTgt spid="24">
                                            <p:txEl>
                                              <p:pRg st="2" end="2"/>
                                            </p:txEl>
                                          </p:spTgt>
                                        </p:tgtEl>
                                      </p:cBhvr>
                                    </p:animEffect>
                                    <p:anim calcmode="lin" valueType="num">
                                      <p:cBhvr>
                                        <p:cTn id="8"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xEl>
                                              <p:pRg st="5" end="5"/>
                                            </p:txEl>
                                          </p:spTgt>
                                        </p:tgtEl>
                                        <p:attrNameLst>
                                          <p:attrName>style.visibility</p:attrName>
                                        </p:attrNameLst>
                                      </p:cBhvr>
                                      <p:to>
                                        <p:strVal val="visible"/>
                                      </p:to>
                                    </p:set>
                                    <p:animEffect transition="in" filter="fade">
                                      <p:cBhvr>
                                        <p:cTn id="14" dur="1000"/>
                                        <p:tgtEl>
                                          <p:spTgt spid="24">
                                            <p:txEl>
                                              <p:pRg st="5" end="5"/>
                                            </p:txEl>
                                          </p:spTgt>
                                        </p:tgtEl>
                                      </p:cBhvr>
                                    </p:animEffect>
                                    <p:anim calcmode="lin" valueType="num">
                                      <p:cBhvr>
                                        <p:cTn id="15" dur="10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389970" y="2163351"/>
            <a:ext cx="6619244" cy="2562225"/>
          </a:xfrm>
        </p:spPr>
        <p:txBody>
          <a:bodyPr/>
          <a:lstStyle/>
          <a:p>
            <a:pPr>
              <a:buClr>
                <a:schemeClr val="tx1"/>
              </a:buClr>
              <a:buFont typeface="Wingdings" panose="05000000000000000000" pitchFamily="2" charset="2"/>
              <a:buChar char="l"/>
            </a:pPr>
            <a:r>
              <a:rPr lang="en-US" altLang="zh-TW" sz="3200" dirty="0">
                <a:solidFill>
                  <a:schemeClr val="bg1">
                    <a:lumMod val="75000"/>
                  </a:schemeClr>
                </a:solidFill>
              </a:rPr>
              <a:t>Introduction</a:t>
            </a:r>
          </a:p>
          <a:p>
            <a:pPr>
              <a:buClr>
                <a:schemeClr val="tx1"/>
              </a:buClr>
              <a:buFont typeface="Wingdings" panose="05000000000000000000" pitchFamily="2" charset="2"/>
              <a:buChar char="l"/>
            </a:pPr>
            <a:r>
              <a:rPr lang="en-US" altLang="zh-TW" sz="3200" dirty="0"/>
              <a:t>Method </a:t>
            </a:r>
          </a:p>
          <a:p>
            <a:pPr>
              <a:buClr>
                <a:schemeClr val="tx1"/>
              </a:buClr>
              <a:buFont typeface="Wingdings" panose="05000000000000000000" pitchFamily="2" charset="2"/>
              <a:buChar char="l"/>
            </a:pPr>
            <a:r>
              <a:rPr lang="en-US" altLang="zh-TW" sz="3200" dirty="0">
                <a:solidFill>
                  <a:schemeClr val="bg1">
                    <a:lumMod val="75000"/>
                  </a:schemeClr>
                </a:solidFill>
              </a:rPr>
              <a:t>Experiment</a:t>
            </a:r>
          </a:p>
          <a:p>
            <a:pPr>
              <a:buClr>
                <a:schemeClr val="tx1"/>
              </a:buClr>
              <a:buFont typeface="Wingdings" panose="05000000000000000000" pitchFamily="2" charset="2"/>
              <a:buChar char="l"/>
            </a:pPr>
            <a:r>
              <a:rPr lang="en-US" altLang="zh-TW" sz="3200" dirty="0">
                <a:solidFill>
                  <a:schemeClr val="bg1">
                    <a:lumMod val="75000"/>
                  </a:schemeClr>
                </a:solidFill>
              </a:rPr>
              <a:t>Conclusion</a:t>
            </a:r>
          </a:p>
          <a:p>
            <a:endParaRPr lang="zh-TW" alt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solidFill>
                  <a:prstClr val="black"/>
                </a:solidFill>
              </a:rPr>
              <a:pPr/>
              <a:t>7</a:t>
            </a:fld>
            <a:endParaRPr lang="en-US" dirty="0">
              <a:solidFill>
                <a:prstClr val="black"/>
              </a:solidFill>
            </a:endParaRPr>
          </a:p>
        </p:txBody>
      </p:sp>
      <p:sp>
        <p:nvSpPr>
          <p:cNvPr id="6" name="標題 1"/>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Outline</a:t>
            </a:r>
            <a:endParaRPr lang="zh-TW" altLang="en-US" sz="5000" cap="all" dirty="0">
              <a:solidFill>
                <a:srgbClr val="0A8CA6"/>
              </a:solidFill>
              <a:latin typeface="+mn-lt"/>
              <a:ea typeface="+mn-ea"/>
              <a:cs typeface="+mn-cs"/>
            </a:endParaRPr>
          </a:p>
        </p:txBody>
      </p:sp>
    </p:spTree>
    <p:extLst>
      <p:ext uri="{BB962C8B-B14F-4D97-AF65-F5344CB8AC3E}">
        <p14:creationId xmlns:p14="http://schemas.microsoft.com/office/powerpoint/2010/main" val="414046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1406946A-3897-4ED6-9D48-87C8BEA2602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9" name="文字方塊 8">
            <a:extLst>
              <a:ext uri="{FF2B5EF4-FFF2-40B4-BE49-F238E27FC236}">
                <a16:creationId xmlns:a16="http://schemas.microsoft.com/office/drawing/2014/main" id="{55BD4D86-2897-4C04-BB16-1A9A39157B3A}"/>
              </a:ext>
            </a:extLst>
          </p:cNvPr>
          <p:cNvSpPr txBox="1"/>
          <p:nvPr/>
        </p:nvSpPr>
        <p:spPr>
          <a:xfrm>
            <a:off x="3945279" y="1175299"/>
            <a:ext cx="6475071" cy="461665"/>
          </a:xfrm>
          <a:prstGeom prst="rect">
            <a:avLst/>
          </a:prstGeom>
          <a:noFill/>
        </p:spPr>
        <p:txBody>
          <a:bodyPr wrap="square" rtlCol="0">
            <a:spAutoFit/>
          </a:bodyPr>
          <a:lstStyle/>
          <a:p>
            <a:r>
              <a:rPr lang="en-US" altLang="zh-TW" sz="2400" b="1" dirty="0">
                <a:solidFill>
                  <a:srgbClr val="00B050"/>
                </a:solidFill>
              </a:rPr>
              <a:t>Model over view</a:t>
            </a:r>
            <a:endParaRPr lang="zh-TW" altLang="en-US" sz="2400" b="1" dirty="0">
              <a:solidFill>
                <a:srgbClr val="00B050"/>
              </a:solidFill>
            </a:endParaRPr>
          </a:p>
        </p:txBody>
      </p:sp>
      <p:pic>
        <p:nvPicPr>
          <p:cNvPr id="12" name="圖片 11">
            <a:extLst>
              <a:ext uri="{FF2B5EF4-FFF2-40B4-BE49-F238E27FC236}">
                <a16:creationId xmlns:a16="http://schemas.microsoft.com/office/drawing/2014/main" id="{D182D791-D63D-4B89-A859-B70B83F0C0AF}"/>
              </a:ext>
            </a:extLst>
          </p:cNvPr>
          <p:cNvPicPr>
            <a:picLocks noChangeAspect="1"/>
          </p:cNvPicPr>
          <p:nvPr/>
        </p:nvPicPr>
        <p:blipFill>
          <a:blip r:embed="rId2"/>
          <a:stretch>
            <a:fillRect/>
          </a:stretch>
        </p:blipFill>
        <p:spPr>
          <a:xfrm>
            <a:off x="1817777" y="1884487"/>
            <a:ext cx="8602573" cy="4664611"/>
          </a:xfrm>
          <a:prstGeom prst="rect">
            <a:avLst/>
          </a:prstGeom>
        </p:spPr>
      </p:pic>
      <p:sp>
        <p:nvSpPr>
          <p:cNvPr id="2" name="文字方塊 1">
            <a:extLst>
              <a:ext uri="{FF2B5EF4-FFF2-40B4-BE49-F238E27FC236}">
                <a16:creationId xmlns:a16="http://schemas.microsoft.com/office/drawing/2014/main" id="{A2E5BA98-AC07-4E2E-AD89-F689C5DDEDFB}"/>
              </a:ext>
            </a:extLst>
          </p:cNvPr>
          <p:cNvSpPr txBox="1"/>
          <p:nvPr/>
        </p:nvSpPr>
        <p:spPr>
          <a:xfrm>
            <a:off x="789477" y="5290099"/>
            <a:ext cx="1158819" cy="523220"/>
          </a:xfrm>
          <a:prstGeom prst="rect">
            <a:avLst/>
          </a:prstGeom>
          <a:noFill/>
        </p:spPr>
        <p:txBody>
          <a:bodyPr wrap="square" rtlCol="0">
            <a:spAutoFit/>
          </a:bodyPr>
          <a:lstStyle/>
          <a:p>
            <a:r>
              <a:rPr lang="en-US" altLang="zh-TW" sz="2800" b="1" dirty="0">
                <a:solidFill>
                  <a:srgbClr val="FF0000"/>
                </a:solidFill>
                <a:effectLst>
                  <a:outerShdw blurRad="38100" dist="38100" dir="2700000" algn="tl">
                    <a:srgbClr val="000000">
                      <a:alpha val="43137"/>
                    </a:srgbClr>
                  </a:outerShdw>
                </a:effectLst>
              </a:rPr>
              <a:t>Input</a:t>
            </a:r>
            <a:endParaRPr lang="zh-TW" altLang="en-US" sz="2800" b="1" dirty="0">
              <a:solidFill>
                <a:srgbClr val="FF0000"/>
              </a:solidFill>
              <a:effectLst>
                <a:outerShdw blurRad="38100" dist="38100" dir="2700000" algn="tl">
                  <a:srgbClr val="000000">
                    <a:alpha val="43137"/>
                  </a:srgbClr>
                </a:outerShdw>
              </a:effectLst>
            </a:endParaRPr>
          </a:p>
        </p:txBody>
      </p:sp>
      <p:sp>
        <p:nvSpPr>
          <p:cNvPr id="14" name="箭號: 向右 13">
            <a:extLst>
              <a:ext uri="{FF2B5EF4-FFF2-40B4-BE49-F238E27FC236}">
                <a16:creationId xmlns:a16="http://schemas.microsoft.com/office/drawing/2014/main" id="{73471E4F-A7A3-4139-A813-48AD651FD452}"/>
              </a:ext>
            </a:extLst>
          </p:cNvPr>
          <p:cNvSpPr/>
          <p:nvPr/>
        </p:nvSpPr>
        <p:spPr>
          <a:xfrm>
            <a:off x="3057525" y="4102494"/>
            <a:ext cx="2178049" cy="1143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1E87CA0A-831E-44C1-A50D-47698EFAEFE9}"/>
              </a:ext>
            </a:extLst>
          </p:cNvPr>
          <p:cNvSpPr/>
          <p:nvPr/>
        </p:nvSpPr>
        <p:spPr>
          <a:xfrm>
            <a:off x="4933950" y="4948596"/>
            <a:ext cx="749300"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箭號: 向右 16">
            <a:extLst>
              <a:ext uri="{FF2B5EF4-FFF2-40B4-BE49-F238E27FC236}">
                <a16:creationId xmlns:a16="http://schemas.microsoft.com/office/drawing/2014/main" id="{A323C482-E205-452F-9C40-3EE683692247}"/>
              </a:ext>
            </a:extLst>
          </p:cNvPr>
          <p:cNvSpPr/>
          <p:nvPr/>
        </p:nvSpPr>
        <p:spPr>
          <a:xfrm rot="16200000">
            <a:off x="5188146" y="4286446"/>
            <a:ext cx="247256" cy="1079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1" name="直線接點 20">
            <a:extLst>
              <a:ext uri="{FF2B5EF4-FFF2-40B4-BE49-F238E27FC236}">
                <a16:creationId xmlns:a16="http://schemas.microsoft.com/office/drawing/2014/main" id="{97A8C5C2-3288-4178-ADC3-87D276A9F87D}"/>
              </a:ext>
            </a:extLst>
          </p:cNvPr>
          <p:cNvCxnSpPr>
            <a:cxnSpLocks/>
          </p:cNvCxnSpPr>
          <p:nvPr/>
        </p:nvCxnSpPr>
        <p:spPr>
          <a:xfrm>
            <a:off x="5312569" y="3862388"/>
            <a:ext cx="1250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150C2F8A-6142-49DF-BE21-22C8A173DF53}"/>
              </a:ext>
            </a:extLst>
          </p:cNvPr>
          <p:cNvCxnSpPr>
            <a:cxnSpLocks/>
          </p:cNvCxnSpPr>
          <p:nvPr/>
        </p:nvCxnSpPr>
        <p:spPr>
          <a:xfrm>
            <a:off x="5303242" y="3855245"/>
            <a:ext cx="12501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pSp>
        <p:nvGrpSpPr>
          <p:cNvPr id="28" name="群組 27">
            <a:extLst>
              <a:ext uri="{FF2B5EF4-FFF2-40B4-BE49-F238E27FC236}">
                <a16:creationId xmlns:a16="http://schemas.microsoft.com/office/drawing/2014/main" id="{5C68FEC8-748A-46ED-8AFC-230F5347D7FD}"/>
              </a:ext>
            </a:extLst>
          </p:cNvPr>
          <p:cNvGrpSpPr/>
          <p:nvPr/>
        </p:nvGrpSpPr>
        <p:grpSpPr>
          <a:xfrm>
            <a:off x="5257798" y="3603636"/>
            <a:ext cx="1041401" cy="447664"/>
            <a:chOff x="5257798" y="3603636"/>
            <a:chExt cx="1041401" cy="447664"/>
          </a:xfrm>
        </p:grpSpPr>
        <p:grpSp>
          <p:nvGrpSpPr>
            <p:cNvPr id="26" name="群組 25">
              <a:extLst>
                <a:ext uri="{FF2B5EF4-FFF2-40B4-BE49-F238E27FC236}">
                  <a16:creationId xmlns:a16="http://schemas.microsoft.com/office/drawing/2014/main" id="{6CC09793-3128-4A97-898F-906594DCAEFD}"/>
                </a:ext>
              </a:extLst>
            </p:cNvPr>
            <p:cNvGrpSpPr/>
            <p:nvPr/>
          </p:nvGrpSpPr>
          <p:grpSpPr>
            <a:xfrm>
              <a:off x="5257798" y="3603636"/>
              <a:ext cx="1041401" cy="447664"/>
              <a:chOff x="5257798" y="3603636"/>
              <a:chExt cx="1041401" cy="447664"/>
            </a:xfrm>
          </p:grpSpPr>
          <p:grpSp>
            <p:nvGrpSpPr>
              <p:cNvPr id="25" name="群組 24">
                <a:extLst>
                  <a:ext uri="{FF2B5EF4-FFF2-40B4-BE49-F238E27FC236}">
                    <a16:creationId xmlns:a16="http://schemas.microsoft.com/office/drawing/2014/main" id="{221E738E-629C-4CB3-8888-2ACFA5D8957E}"/>
                  </a:ext>
                </a:extLst>
              </p:cNvPr>
              <p:cNvGrpSpPr/>
              <p:nvPr/>
            </p:nvGrpSpPr>
            <p:grpSpPr>
              <a:xfrm>
                <a:off x="5257798" y="3603636"/>
                <a:ext cx="1041401" cy="447664"/>
                <a:chOff x="5257798" y="3603636"/>
                <a:chExt cx="1041401" cy="447664"/>
              </a:xfrm>
            </p:grpSpPr>
            <p:sp>
              <p:nvSpPr>
                <p:cNvPr id="18" name="箭號: 向右 17">
                  <a:extLst>
                    <a:ext uri="{FF2B5EF4-FFF2-40B4-BE49-F238E27FC236}">
                      <a16:creationId xmlns:a16="http://schemas.microsoft.com/office/drawing/2014/main" id="{0C0A2AE2-2A0E-4A39-B412-9D461F88096F}"/>
                    </a:ext>
                  </a:extLst>
                </p:cNvPr>
                <p:cNvSpPr/>
                <p:nvPr/>
              </p:nvSpPr>
              <p:spPr>
                <a:xfrm rot="16200000">
                  <a:off x="5087942" y="3773492"/>
                  <a:ext cx="447664" cy="10795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箭號: 向右 18">
                  <a:extLst>
                    <a:ext uri="{FF2B5EF4-FFF2-40B4-BE49-F238E27FC236}">
                      <a16:creationId xmlns:a16="http://schemas.microsoft.com/office/drawing/2014/main" id="{98C46C1B-99FB-46B4-9BA4-E3B86667B28F}"/>
                    </a:ext>
                  </a:extLst>
                </p:cNvPr>
                <p:cNvSpPr/>
                <p:nvPr/>
              </p:nvSpPr>
              <p:spPr>
                <a:xfrm>
                  <a:off x="5338762" y="3801982"/>
                  <a:ext cx="960437" cy="978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cxnSp>
            <p:nvCxnSpPr>
              <p:cNvPr id="24" name="直線接點 23">
                <a:extLst>
                  <a:ext uri="{FF2B5EF4-FFF2-40B4-BE49-F238E27FC236}">
                    <a16:creationId xmlns:a16="http://schemas.microsoft.com/office/drawing/2014/main" id="{C502BB05-7C6D-4A9E-9318-D0135A0BF8EF}"/>
                  </a:ext>
                </a:extLst>
              </p:cNvPr>
              <p:cNvCxnSpPr>
                <a:cxnSpLocks/>
              </p:cNvCxnSpPr>
              <p:nvPr/>
            </p:nvCxnSpPr>
            <p:spPr>
              <a:xfrm>
                <a:off x="5321233" y="3844159"/>
                <a:ext cx="12501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pSp>
        <p:cxnSp>
          <p:nvCxnSpPr>
            <p:cNvPr id="27" name="直線接點 26">
              <a:extLst>
                <a:ext uri="{FF2B5EF4-FFF2-40B4-BE49-F238E27FC236}">
                  <a16:creationId xmlns:a16="http://schemas.microsoft.com/office/drawing/2014/main" id="{734A4788-C720-4A91-8952-75F2986D1432}"/>
                </a:ext>
              </a:extLst>
            </p:cNvPr>
            <p:cNvCxnSpPr>
              <a:cxnSpLocks/>
            </p:cNvCxnSpPr>
            <p:nvPr/>
          </p:nvCxnSpPr>
          <p:spPr>
            <a:xfrm>
              <a:off x="5321233" y="3856476"/>
              <a:ext cx="125016"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pSp>
      <p:sp>
        <p:nvSpPr>
          <p:cNvPr id="29" name="箭號: 向右 28">
            <a:extLst>
              <a:ext uri="{FF2B5EF4-FFF2-40B4-BE49-F238E27FC236}">
                <a16:creationId xmlns:a16="http://schemas.microsoft.com/office/drawing/2014/main" id="{C7BF49A5-18F8-4C0F-A776-61BA7DFBB2FF}"/>
              </a:ext>
            </a:extLst>
          </p:cNvPr>
          <p:cNvSpPr/>
          <p:nvPr/>
        </p:nvSpPr>
        <p:spPr>
          <a:xfrm rot="16200000">
            <a:off x="5214031" y="2796955"/>
            <a:ext cx="195487" cy="1079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箭號: 向右 29">
            <a:extLst>
              <a:ext uri="{FF2B5EF4-FFF2-40B4-BE49-F238E27FC236}">
                <a16:creationId xmlns:a16="http://schemas.microsoft.com/office/drawing/2014/main" id="{1D42F641-ECB1-4B6B-A226-3B80EC83929D}"/>
              </a:ext>
            </a:extLst>
          </p:cNvPr>
          <p:cNvSpPr/>
          <p:nvPr/>
        </p:nvSpPr>
        <p:spPr>
          <a:xfrm>
            <a:off x="3921806" y="1993680"/>
            <a:ext cx="1381436" cy="1079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1" name="箭號: 向右 30">
            <a:extLst>
              <a:ext uri="{FF2B5EF4-FFF2-40B4-BE49-F238E27FC236}">
                <a16:creationId xmlns:a16="http://schemas.microsoft.com/office/drawing/2014/main" id="{67EF3A3F-03A8-4B94-BD29-12C875F798BC}"/>
              </a:ext>
            </a:extLst>
          </p:cNvPr>
          <p:cNvSpPr/>
          <p:nvPr/>
        </p:nvSpPr>
        <p:spPr>
          <a:xfrm rot="19946049">
            <a:off x="6249668" y="5518455"/>
            <a:ext cx="219705" cy="778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2" name="矩形 31">
            <a:extLst>
              <a:ext uri="{FF2B5EF4-FFF2-40B4-BE49-F238E27FC236}">
                <a16:creationId xmlns:a16="http://schemas.microsoft.com/office/drawing/2014/main" id="{F436B6F2-700A-401E-B943-27B1723C2B7F}"/>
              </a:ext>
            </a:extLst>
          </p:cNvPr>
          <p:cNvSpPr/>
          <p:nvPr/>
        </p:nvSpPr>
        <p:spPr>
          <a:xfrm>
            <a:off x="6299199" y="5642717"/>
            <a:ext cx="587376" cy="563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1C028038-76F2-491E-BAD1-1737B4D1387D}"/>
              </a:ext>
            </a:extLst>
          </p:cNvPr>
          <p:cNvSpPr/>
          <p:nvPr/>
        </p:nvSpPr>
        <p:spPr>
          <a:xfrm>
            <a:off x="6244126" y="4982833"/>
            <a:ext cx="720238" cy="488983"/>
          </a:xfrm>
          <a:prstGeom prst="rect">
            <a:avLst/>
          </a:prstGeom>
          <a:noFill/>
          <a:ln>
            <a:solidFill>
              <a:srgbClr val="24C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箭號: 向右 33">
            <a:extLst>
              <a:ext uri="{FF2B5EF4-FFF2-40B4-BE49-F238E27FC236}">
                <a16:creationId xmlns:a16="http://schemas.microsoft.com/office/drawing/2014/main" id="{30845453-4717-47BA-AF8D-424A12A21414}"/>
              </a:ext>
            </a:extLst>
          </p:cNvPr>
          <p:cNvSpPr/>
          <p:nvPr/>
        </p:nvSpPr>
        <p:spPr>
          <a:xfrm>
            <a:off x="5385890" y="4102494"/>
            <a:ext cx="1157785" cy="9782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5" name="箭號: 向右 34">
            <a:extLst>
              <a:ext uri="{FF2B5EF4-FFF2-40B4-BE49-F238E27FC236}">
                <a16:creationId xmlns:a16="http://schemas.microsoft.com/office/drawing/2014/main" id="{60A87DA1-A061-4C70-9BDB-264FCBA785F3}"/>
              </a:ext>
            </a:extLst>
          </p:cNvPr>
          <p:cNvSpPr/>
          <p:nvPr/>
        </p:nvSpPr>
        <p:spPr>
          <a:xfrm rot="16200000">
            <a:off x="6505634" y="4300763"/>
            <a:ext cx="247256" cy="107952"/>
          </a:xfrm>
          <a:prstGeom prst="rightArrow">
            <a:avLst/>
          </a:prstGeom>
          <a:solidFill>
            <a:srgbClr val="24CFDC"/>
          </a:solidFill>
          <a:ln>
            <a:solidFill>
              <a:srgbClr val="270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48" name="群組 47">
            <a:extLst>
              <a:ext uri="{FF2B5EF4-FFF2-40B4-BE49-F238E27FC236}">
                <a16:creationId xmlns:a16="http://schemas.microsoft.com/office/drawing/2014/main" id="{D7CDCB3D-5EDC-438C-96E4-E5BEB51BB48A}"/>
              </a:ext>
            </a:extLst>
          </p:cNvPr>
          <p:cNvGrpSpPr/>
          <p:nvPr/>
        </p:nvGrpSpPr>
        <p:grpSpPr>
          <a:xfrm>
            <a:off x="6571318" y="3603635"/>
            <a:ext cx="1136251" cy="447664"/>
            <a:chOff x="6592887" y="3603634"/>
            <a:chExt cx="1136251" cy="447664"/>
          </a:xfrm>
        </p:grpSpPr>
        <p:grpSp>
          <p:nvGrpSpPr>
            <p:cNvPr id="45" name="群組 44">
              <a:extLst>
                <a:ext uri="{FF2B5EF4-FFF2-40B4-BE49-F238E27FC236}">
                  <a16:creationId xmlns:a16="http://schemas.microsoft.com/office/drawing/2014/main" id="{6F8D46AD-1F9E-4623-9127-D25B320D2220}"/>
                </a:ext>
              </a:extLst>
            </p:cNvPr>
            <p:cNvGrpSpPr/>
            <p:nvPr/>
          </p:nvGrpSpPr>
          <p:grpSpPr>
            <a:xfrm>
              <a:off x="6592887" y="3603634"/>
              <a:ext cx="1136251" cy="447664"/>
              <a:chOff x="6592887" y="3603636"/>
              <a:chExt cx="1136251" cy="447664"/>
            </a:xfrm>
          </p:grpSpPr>
          <p:grpSp>
            <p:nvGrpSpPr>
              <p:cNvPr id="43" name="群組 42">
                <a:extLst>
                  <a:ext uri="{FF2B5EF4-FFF2-40B4-BE49-F238E27FC236}">
                    <a16:creationId xmlns:a16="http://schemas.microsoft.com/office/drawing/2014/main" id="{EC84E93A-D7D2-4B0D-9544-54431A40E0FF}"/>
                  </a:ext>
                </a:extLst>
              </p:cNvPr>
              <p:cNvGrpSpPr/>
              <p:nvPr/>
            </p:nvGrpSpPr>
            <p:grpSpPr>
              <a:xfrm>
                <a:off x="6592887" y="3603636"/>
                <a:ext cx="1136251" cy="447664"/>
                <a:chOff x="6592887" y="3603636"/>
                <a:chExt cx="1136251" cy="447664"/>
              </a:xfrm>
            </p:grpSpPr>
            <p:sp>
              <p:nvSpPr>
                <p:cNvPr id="36" name="箭號: 向右 35">
                  <a:extLst>
                    <a:ext uri="{FF2B5EF4-FFF2-40B4-BE49-F238E27FC236}">
                      <a16:creationId xmlns:a16="http://schemas.microsoft.com/office/drawing/2014/main" id="{DFFCAEB7-7811-47FA-A2CC-E667E4717A03}"/>
                    </a:ext>
                  </a:extLst>
                </p:cNvPr>
                <p:cNvSpPr/>
                <p:nvPr/>
              </p:nvSpPr>
              <p:spPr>
                <a:xfrm rot="16200000">
                  <a:off x="6423031" y="3773492"/>
                  <a:ext cx="447664" cy="107952"/>
                </a:xfrm>
                <a:prstGeom prst="rightArrow">
                  <a:avLst/>
                </a:prstGeom>
                <a:solidFill>
                  <a:srgbClr val="24CFDC"/>
                </a:solidFill>
                <a:ln>
                  <a:solidFill>
                    <a:srgbClr val="270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7" name="箭號: 向右 36">
                  <a:extLst>
                    <a:ext uri="{FF2B5EF4-FFF2-40B4-BE49-F238E27FC236}">
                      <a16:creationId xmlns:a16="http://schemas.microsoft.com/office/drawing/2014/main" id="{8EC8FB1B-AFC9-4371-9A85-4FDEA7C7A0C5}"/>
                    </a:ext>
                  </a:extLst>
                </p:cNvPr>
                <p:cNvSpPr/>
                <p:nvPr/>
              </p:nvSpPr>
              <p:spPr>
                <a:xfrm>
                  <a:off x="6673385" y="3801981"/>
                  <a:ext cx="1055753" cy="79461"/>
                </a:xfrm>
                <a:prstGeom prst="rightArrow">
                  <a:avLst/>
                </a:prstGeom>
                <a:solidFill>
                  <a:srgbClr val="24CFDC"/>
                </a:solidFill>
                <a:ln>
                  <a:solidFill>
                    <a:srgbClr val="270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9" name="直線接點 38">
                  <a:extLst>
                    <a:ext uri="{FF2B5EF4-FFF2-40B4-BE49-F238E27FC236}">
                      <a16:creationId xmlns:a16="http://schemas.microsoft.com/office/drawing/2014/main" id="{ABFD57A5-7754-45F2-A582-C4AA6975B1AE}"/>
                    </a:ext>
                  </a:extLst>
                </p:cNvPr>
                <p:cNvCxnSpPr>
                  <a:cxnSpLocks/>
                </p:cNvCxnSpPr>
                <p:nvPr/>
              </p:nvCxnSpPr>
              <p:spPr>
                <a:xfrm>
                  <a:off x="6650831" y="3835390"/>
                  <a:ext cx="235744" cy="0"/>
                </a:xfrm>
                <a:prstGeom prst="line">
                  <a:avLst/>
                </a:prstGeom>
                <a:ln>
                  <a:solidFill>
                    <a:srgbClr val="24CFDC"/>
                  </a:solidFill>
                </a:ln>
              </p:spPr>
              <p:style>
                <a:lnRef idx="1">
                  <a:schemeClr val="accent1"/>
                </a:lnRef>
                <a:fillRef idx="0">
                  <a:schemeClr val="accent1"/>
                </a:fillRef>
                <a:effectRef idx="0">
                  <a:schemeClr val="accent1"/>
                </a:effectRef>
                <a:fontRef idx="minor">
                  <a:schemeClr val="tx1"/>
                </a:fontRef>
              </p:style>
            </p:cxnSp>
          </p:grpSp>
          <p:cxnSp>
            <p:nvCxnSpPr>
              <p:cNvPr id="44" name="直線接點 43">
                <a:extLst>
                  <a:ext uri="{FF2B5EF4-FFF2-40B4-BE49-F238E27FC236}">
                    <a16:creationId xmlns:a16="http://schemas.microsoft.com/office/drawing/2014/main" id="{F5495478-7499-4F54-B420-082E20FCE0E1}"/>
                  </a:ext>
                </a:extLst>
              </p:cNvPr>
              <p:cNvCxnSpPr>
                <a:cxnSpLocks/>
              </p:cNvCxnSpPr>
              <p:nvPr/>
            </p:nvCxnSpPr>
            <p:spPr>
              <a:xfrm>
                <a:off x="6650831" y="3847707"/>
                <a:ext cx="235744" cy="0"/>
              </a:xfrm>
              <a:prstGeom prst="line">
                <a:avLst/>
              </a:prstGeom>
              <a:ln>
                <a:solidFill>
                  <a:srgbClr val="24CFDC"/>
                </a:solidFill>
              </a:ln>
            </p:spPr>
            <p:style>
              <a:lnRef idx="1">
                <a:schemeClr val="accent1"/>
              </a:lnRef>
              <a:fillRef idx="0">
                <a:schemeClr val="accent1"/>
              </a:fillRef>
              <a:effectRef idx="0">
                <a:schemeClr val="accent1"/>
              </a:effectRef>
              <a:fontRef idx="minor">
                <a:schemeClr val="tx1"/>
              </a:fontRef>
            </p:style>
          </p:cxnSp>
        </p:grpSp>
        <p:cxnSp>
          <p:nvCxnSpPr>
            <p:cNvPr id="46" name="直線接點 45">
              <a:extLst>
                <a:ext uri="{FF2B5EF4-FFF2-40B4-BE49-F238E27FC236}">
                  <a16:creationId xmlns:a16="http://schemas.microsoft.com/office/drawing/2014/main" id="{0697C96F-405C-4D2E-B147-78C2574B6410}"/>
                </a:ext>
              </a:extLst>
            </p:cNvPr>
            <p:cNvCxnSpPr>
              <a:cxnSpLocks/>
            </p:cNvCxnSpPr>
            <p:nvPr/>
          </p:nvCxnSpPr>
          <p:spPr>
            <a:xfrm>
              <a:off x="6650831" y="3844157"/>
              <a:ext cx="235744" cy="0"/>
            </a:xfrm>
            <a:prstGeom prst="line">
              <a:avLst/>
            </a:prstGeom>
            <a:ln>
              <a:solidFill>
                <a:srgbClr val="24CFDC"/>
              </a:solidFill>
            </a:ln>
          </p:spPr>
          <p:style>
            <a:lnRef idx="1">
              <a:schemeClr val="accent1"/>
            </a:lnRef>
            <a:fillRef idx="0">
              <a:schemeClr val="accent1"/>
            </a:fillRef>
            <a:effectRef idx="0">
              <a:schemeClr val="accent1"/>
            </a:effectRef>
            <a:fontRef idx="minor">
              <a:schemeClr val="tx1"/>
            </a:fontRef>
          </p:style>
        </p:cxnSp>
      </p:grpSp>
      <p:sp>
        <p:nvSpPr>
          <p:cNvPr id="49" name="箭號: 向右 48">
            <a:extLst>
              <a:ext uri="{FF2B5EF4-FFF2-40B4-BE49-F238E27FC236}">
                <a16:creationId xmlns:a16="http://schemas.microsoft.com/office/drawing/2014/main" id="{23D271A9-A2B6-4ED2-8040-F65E742AE469}"/>
              </a:ext>
            </a:extLst>
          </p:cNvPr>
          <p:cNvSpPr/>
          <p:nvPr/>
        </p:nvSpPr>
        <p:spPr>
          <a:xfrm rot="16200000">
            <a:off x="6521666" y="2796955"/>
            <a:ext cx="195487" cy="107952"/>
          </a:xfrm>
          <a:prstGeom prst="rightArrow">
            <a:avLst/>
          </a:prstGeom>
          <a:solidFill>
            <a:srgbClr val="24CFDC"/>
          </a:solidFill>
          <a:ln>
            <a:solidFill>
              <a:srgbClr val="270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0" name="箭號: 向右 49">
            <a:extLst>
              <a:ext uri="{FF2B5EF4-FFF2-40B4-BE49-F238E27FC236}">
                <a16:creationId xmlns:a16="http://schemas.microsoft.com/office/drawing/2014/main" id="{0E870681-2B36-4F7C-8595-A9C44D2C3199}"/>
              </a:ext>
            </a:extLst>
          </p:cNvPr>
          <p:cNvSpPr/>
          <p:nvPr/>
        </p:nvSpPr>
        <p:spPr>
          <a:xfrm>
            <a:off x="3945279" y="1902290"/>
            <a:ext cx="2630007" cy="107952"/>
          </a:xfrm>
          <a:prstGeom prst="rightArrow">
            <a:avLst/>
          </a:prstGeom>
          <a:solidFill>
            <a:srgbClr val="24CFDC"/>
          </a:solidFill>
          <a:ln>
            <a:solidFill>
              <a:srgbClr val="270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1" name="箭號: 向右 50">
            <a:extLst>
              <a:ext uri="{FF2B5EF4-FFF2-40B4-BE49-F238E27FC236}">
                <a16:creationId xmlns:a16="http://schemas.microsoft.com/office/drawing/2014/main" id="{C1685433-CEE1-449D-AF93-CD1D479C2332}"/>
              </a:ext>
            </a:extLst>
          </p:cNvPr>
          <p:cNvSpPr/>
          <p:nvPr/>
        </p:nvSpPr>
        <p:spPr>
          <a:xfrm rot="20070866">
            <a:off x="7561076" y="5482976"/>
            <a:ext cx="281946" cy="107952"/>
          </a:xfrm>
          <a:prstGeom prst="rightArrow">
            <a:avLst/>
          </a:prstGeom>
          <a:solidFill>
            <a:srgbClr val="24CFDC"/>
          </a:solidFill>
          <a:ln>
            <a:solidFill>
              <a:srgbClr val="270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2" name="矩形 51">
            <a:extLst>
              <a:ext uri="{FF2B5EF4-FFF2-40B4-BE49-F238E27FC236}">
                <a16:creationId xmlns:a16="http://schemas.microsoft.com/office/drawing/2014/main" id="{546572A2-6303-4FBA-B295-00FEFA0033B5}"/>
              </a:ext>
            </a:extLst>
          </p:cNvPr>
          <p:cNvSpPr/>
          <p:nvPr/>
        </p:nvSpPr>
        <p:spPr>
          <a:xfrm>
            <a:off x="7852530" y="5716938"/>
            <a:ext cx="498990" cy="488983"/>
          </a:xfrm>
          <a:prstGeom prst="rect">
            <a:avLst/>
          </a:prstGeom>
          <a:noFill/>
          <a:ln>
            <a:solidFill>
              <a:srgbClr val="24CF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箭號: 向右 52">
            <a:extLst>
              <a:ext uri="{FF2B5EF4-FFF2-40B4-BE49-F238E27FC236}">
                <a16:creationId xmlns:a16="http://schemas.microsoft.com/office/drawing/2014/main" id="{34C855F1-864C-4E5A-BBFF-1DC675C0FD72}"/>
              </a:ext>
            </a:extLst>
          </p:cNvPr>
          <p:cNvSpPr/>
          <p:nvPr/>
        </p:nvSpPr>
        <p:spPr>
          <a:xfrm>
            <a:off x="6731418" y="4108839"/>
            <a:ext cx="1231482" cy="107953"/>
          </a:xfrm>
          <a:prstGeom prst="rightArrow">
            <a:avLst/>
          </a:prstGeom>
          <a:solidFill>
            <a:srgbClr val="24CFDC"/>
          </a:solidFill>
          <a:ln>
            <a:solidFill>
              <a:srgbClr val="270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4" name="橢圓 53">
            <a:extLst>
              <a:ext uri="{FF2B5EF4-FFF2-40B4-BE49-F238E27FC236}">
                <a16:creationId xmlns:a16="http://schemas.microsoft.com/office/drawing/2014/main" id="{B77A6211-09B7-48BC-9DCE-F1AFACC2F368}"/>
              </a:ext>
            </a:extLst>
          </p:cNvPr>
          <p:cNvSpPr/>
          <p:nvPr/>
        </p:nvSpPr>
        <p:spPr>
          <a:xfrm>
            <a:off x="9551896" y="2247900"/>
            <a:ext cx="277904" cy="23622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6" name="直線單箭頭接點 55">
            <a:extLst>
              <a:ext uri="{FF2B5EF4-FFF2-40B4-BE49-F238E27FC236}">
                <a16:creationId xmlns:a16="http://schemas.microsoft.com/office/drawing/2014/main" id="{F1C7D700-210F-400B-9734-57B5DCF3EA4E}"/>
              </a:ext>
            </a:extLst>
          </p:cNvPr>
          <p:cNvCxnSpPr>
            <a:stCxn id="54" idx="6"/>
          </p:cNvCxnSpPr>
          <p:nvPr/>
        </p:nvCxnSpPr>
        <p:spPr>
          <a:xfrm>
            <a:off x="9829800" y="2366010"/>
            <a:ext cx="935893"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7" name="文字方塊 56">
            <a:extLst>
              <a:ext uri="{FF2B5EF4-FFF2-40B4-BE49-F238E27FC236}">
                <a16:creationId xmlns:a16="http://schemas.microsoft.com/office/drawing/2014/main" id="{27B8FECE-FF72-4A13-8C4B-6C528AD86C7C}"/>
              </a:ext>
            </a:extLst>
          </p:cNvPr>
          <p:cNvSpPr txBox="1"/>
          <p:nvPr/>
        </p:nvSpPr>
        <p:spPr>
          <a:xfrm>
            <a:off x="10722190" y="2194560"/>
            <a:ext cx="935893" cy="369332"/>
          </a:xfrm>
          <a:prstGeom prst="rect">
            <a:avLst/>
          </a:prstGeom>
          <a:noFill/>
        </p:spPr>
        <p:txBody>
          <a:bodyPr wrap="square" rtlCol="0">
            <a:spAutoFit/>
          </a:bodyPr>
          <a:lstStyle/>
          <a:p>
            <a:r>
              <a:rPr lang="en-US" altLang="zh-TW" dirty="0">
                <a:solidFill>
                  <a:srgbClr val="00B050"/>
                </a:solidFill>
              </a:rPr>
              <a:t>END</a:t>
            </a:r>
            <a:endParaRPr lang="zh-TW" altLang="en-US" dirty="0">
              <a:solidFill>
                <a:srgbClr val="00B050"/>
              </a:solidFill>
            </a:endParaRPr>
          </a:p>
        </p:txBody>
      </p:sp>
      <p:sp>
        <p:nvSpPr>
          <p:cNvPr id="59" name="文字方塊 58">
            <a:extLst>
              <a:ext uri="{FF2B5EF4-FFF2-40B4-BE49-F238E27FC236}">
                <a16:creationId xmlns:a16="http://schemas.microsoft.com/office/drawing/2014/main" id="{BC8A7C5B-10E2-4A09-8955-4EB9FC6D9A03}"/>
              </a:ext>
            </a:extLst>
          </p:cNvPr>
          <p:cNvSpPr txBox="1"/>
          <p:nvPr/>
        </p:nvSpPr>
        <p:spPr>
          <a:xfrm>
            <a:off x="10420350" y="2522195"/>
            <a:ext cx="1395322" cy="523220"/>
          </a:xfrm>
          <a:prstGeom prst="rect">
            <a:avLst/>
          </a:prstGeom>
          <a:noFill/>
        </p:spPr>
        <p:txBody>
          <a:bodyPr wrap="square" rtlCol="0">
            <a:spAutoFit/>
          </a:bodyPr>
          <a:lstStyle/>
          <a:p>
            <a:r>
              <a:rPr lang="en-US" altLang="zh-TW" sz="2800" b="1" dirty="0">
                <a:solidFill>
                  <a:srgbClr val="FF0000"/>
                </a:solidFill>
                <a:effectLst>
                  <a:outerShdw blurRad="38100" dist="38100" dir="2700000" algn="tl">
                    <a:srgbClr val="000000">
                      <a:alpha val="43137"/>
                    </a:srgbClr>
                  </a:outerShdw>
                </a:effectLst>
              </a:rPr>
              <a:t>Output:</a:t>
            </a:r>
            <a:endParaRPr lang="zh-TW" altLang="en-US" sz="2800" b="1" dirty="0">
              <a:solidFill>
                <a:srgbClr val="FF0000"/>
              </a:solidFill>
              <a:effectLst>
                <a:outerShdw blurRad="38100" dist="38100" dir="2700000" algn="tl">
                  <a:srgbClr val="000000">
                    <a:alpha val="43137"/>
                  </a:srgbClr>
                </a:outerShdw>
              </a:effectLst>
            </a:endParaRPr>
          </a:p>
        </p:txBody>
      </p:sp>
      <p:grpSp>
        <p:nvGrpSpPr>
          <p:cNvPr id="62" name="群組 61">
            <a:extLst>
              <a:ext uri="{FF2B5EF4-FFF2-40B4-BE49-F238E27FC236}">
                <a16:creationId xmlns:a16="http://schemas.microsoft.com/office/drawing/2014/main" id="{EB9FDA79-3E1D-47E2-9EF7-A500DAFFAA65}"/>
              </a:ext>
            </a:extLst>
          </p:cNvPr>
          <p:cNvGrpSpPr/>
          <p:nvPr/>
        </p:nvGrpSpPr>
        <p:grpSpPr>
          <a:xfrm>
            <a:off x="10958272" y="2999695"/>
            <a:ext cx="779035" cy="614148"/>
            <a:chOff x="10958272" y="2999695"/>
            <a:chExt cx="779035" cy="614148"/>
          </a:xfrm>
        </p:grpSpPr>
        <p:pic>
          <p:nvPicPr>
            <p:cNvPr id="60" name="圖片 59">
              <a:extLst>
                <a:ext uri="{FF2B5EF4-FFF2-40B4-BE49-F238E27FC236}">
                  <a16:creationId xmlns:a16="http://schemas.microsoft.com/office/drawing/2014/main" id="{0B69A1C3-443D-467A-8C07-64E0E8F80416}"/>
                </a:ext>
              </a:extLst>
            </p:cNvPr>
            <p:cNvPicPr>
              <a:picLocks noChangeAspect="1"/>
            </p:cNvPicPr>
            <p:nvPr/>
          </p:nvPicPr>
          <p:blipFill rotWithShape="1">
            <a:blip r:embed="rId3"/>
            <a:srcRect l="29333" t="12263" r="12805" b="7740"/>
            <a:stretch/>
          </p:blipFill>
          <p:spPr>
            <a:xfrm>
              <a:off x="10958272" y="2999695"/>
              <a:ext cx="669919" cy="614148"/>
            </a:xfrm>
            <a:prstGeom prst="rect">
              <a:avLst/>
            </a:prstGeom>
          </p:spPr>
        </p:pic>
        <p:sp>
          <p:nvSpPr>
            <p:cNvPr id="61" name="矩形 60">
              <a:extLst>
                <a:ext uri="{FF2B5EF4-FFF2-40B4-BE49-F238E27FC236}">
                  <a16:creationId xmlns:a16="http://schemas.microsoft.com/office/drawing/2014/main" id="{0FD88A0D-572E-47D9-B397-D934ACC80AD4}"/>
                </a:ext>
              </a:extLst>
            </p:cNvPr>
            <p:cNvSpPr/>
            <p:nvPr/>
          </p:nvSpPr>
          <p:spPr>
            <a:xfrm>
              <a:off x="11519075" y="2999695"/>
              <a:ext cx="218232" cy="1701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3" name="文字方塊 62">
            <a:extLst>
              <a:ext uri="{FF2B5EF4-FFF2-40B4-BE49-F238E27FC236}">
                <a16:creationId xmlns:a16="http://schemas.microsoft.com/office/drawing/2014/main" id="{46DCBE76-B407-45E6-8858-07D830A0EE2E}"/>
              </a:ext>
            </a:extLst>
          </p:cNvPr>
          <p:cNvSpPr txBox="1"/>
          <p:nvPr/>
        </p:nvSpPr>
        <p:spPr>
          <a:xfrm>
            <a:off x="1487192" y="6179766"/>
            <a:ext cx="330585" cy="369332"/>
          </a:xfrm>
          <a:prstGeom prst="rect">
            <a:avLst/>
          </a:prstGeom>
          <a:noFill/>
          <a:ln w="28575">
            <a:solidFill>
              <a:srgbClr val="FFC000"/>
            </a:solidFill>
          </a:ln>
        </p:spPr>
        <p:txBody>
          <a:bodyPr wrap="square" rtlCol="0">
            <a:spAutoFit/>
          </a:bodyPr>
          <a:lstStyle/>
          <a:p>
            <a:r>
              <a:rPr lang="en-US" altLang="zh-TW" b="1" dirty="0">
                <a:solidFill>
                  <a:srgbClr val="FF0000"/>
                </a:solidFill>
              </a:rPr>
              <a:t>1</a:t>
            </a:r>
            <a:endParaRPr lang="zh-TW" altLang="en-US" b="1" dirty="0">
              <a:solidFill>
                <a:srgbClr val="FF0000"/>
              </a:solidFill>
            </a:endParaRPr>
          </a:p>
        </p:txBody>
      </p:sp>
      <p:sp>
        <p:nvSpPr>
          <p:cNvPr id="64" name="文字方塊 63">
            <a:extLst>
              <a:ext uri="{FF2B5EF4-FFF2-40B4-BE49-F238E27FC236}">
                <a16:creationId xmlns:a16="http://schemas.microsoft.com/office/drawing/2014/main" id="{AEDD74D1-1659-49C6-9499-3CBE83E5651B}"/>
              </a:ext>
            </a:extLst>
          </p:cNvPr>
          <p:cNvSpPr txBox="1"/>
          <p:nvPr/>
        </p:nvSpPr>
        <p:spPr>
          <a:xfrm>
            <a:off x="4447231" y="6178567"/>
            <a:ext cx="330585" cy="369332"/>
          </a:xfrm>
          <a:prstGeom prst="rect">
            <a:avLst/>
          </a:prstGeom>
          <a:noFill/>
          <a:ln w="28575">
            <a:solidFill>
              <a:srgbClr val="FFC000"/>
            </a:solidFill>
          </a:ln>
        </p:spPr>
        <p:txBody>
          <a:bodyPr wrap="square" rtlCol="0">
            <a:spAutoFit/>
          </a:bodyPr>
          <a:lstStyle/>
          <a:p>
            <a:r>
              <a:rPr lang="en-US" altLang="zh-TW" b="1" dirty="0">
                <a:solidFill>
                  <a:srgbClr val="FF0000"/>
                </a:solidFill>
              </a:rPr>
              <a:t>2</a:t>
            </a:r>
            <a:endParaRPr lang="zh-TW" altLang="en-US" b="1" dirty="0">
              <a:solidFill>
                <a:srgbClr val="FF0000"/>
              </a:solidFill>
            </a:endParaRPr>
          </a:p>
        </p:txBody>
      </p:sp>
      <p:sp>
        <p:nvSpPr>
          <p:cNvPr id="65" name="文字方塊 64">
            <a:extLst>
              <a:ext uri="{FF2B5EF4-FFF2-40B4-BE49-F238E27FC236}">
                <a16:creationId xmlns:a16="http://schemas.microsoft.com/office/drawing/2014/main" id="{AC622224-7361-4632-8E75-CF8E5D25DDFA}"/>
              </a:ext>
            </a:extLst>
          </p:cNvPr>
          <p:cNvSpPr txBox="1"/>
          <p:nvPr/>
        </p:nvSpPr>
        <p:spPr>
          <a:xfrm>
            <a:off x="1424684" y="3490013"/>
            <a:ext cx="330585" cy="369332"/>
          </a:xfrm>
          <a:prstGeom prst="rect">
            <a:avLst/>
          </a:prstGeom>
          <a:noFill/>
          <a:ln w="28575">
            <a:solidFill>
              <a:srgbClr val="FFC000"/>
            </a:solidFill>
          </a:ln>
        </p:spPr>
        <p:txBody>
          <a:bodyPr wrap="square" rtlCol="0">
            <a:spAutoFit/>
          </a:bodyPr>
          <a:lstStyle/>
          <a:p>
            <a:r>
              <a:rPr lang="en-US" altLang="zh-TW" b="1" dirty="0">
                <a:solidFill>
                  <a:srgbClr val="FF0000"/>
                </a:solidFill>
              </a:rPr>
              <a:t>3</a:t>
            </a:r>
            <a:endParaRPr lang="zh-TW" altLang="en-US" b="1" dirty="0">
              <a:solidFill>
                <a:srgbClr val="FF0000"/>
              </a:solidFill>
            </a:endParaRPr>
          </a:p>
        </p:txBody>
      </p:sp>
      <p:sp>
        <p:nvSpPr>
          <p:cNvPr id="55" name="投影片編號版面配置區 3">
            <a:extLst>
              <a:ext uri="{FF2B5EF4-FFF2-40B4-BE49-F238E27FC236}">
                <a16:creationId xmlns:a16="http://schemas.microsoft.com/office/drawing/2014/main" id="{58E3E6CD-53A6-4B61-9898-4429E93876A8}"/>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116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1" presetClass="entr" presetSubtype="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heel(1)">
                                      <p:cBhvr>
                                        <p:cTn id="7" dur="2000"/>
                                        <p:tgtEl>
                                          <p:spTgt spid="63"/>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heel(1)">
                                      <p:cBhvr>
                                        <p:cTn id="11" dur="2000"/>
                                        <p:tgtEl>
                                          <p:spTgt spid="64"/>
                                        </p:tgtEl>
                                      </p:cBhvr>
                                    </p:animEffect>
                                  </p:childTnLst>
                                </p:cTn>
                              </p:par>
                            </p:childTnLst>
                          </p:cTn>
                        </p:par>
                        <p:par>
                          <p:cTn id="12" fill="hold">
                            <p:stCondLst>
                              <p:cond delay="5000"/>
                            </p:stCondLst>
                            <p:childTnLst>
                              <p:par>
                                <p:cTn id="13" presetID="21" presetClass="entr" presetSubtype="1"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heel(1)">
                                      <p:cBhvr>
                                        <p:cTn id="15" dur="20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anim calcmode="lin" valueType="num">
                                      <p:cBhvr>
                                        <p:cTn id="75" dur="1000" fill="hold"/>
                                        <p:tgtEl>
                                          <p:spTgt spid="31"/>
                                        </p:tgtEl>
                                        <p:attrNameLst>
                                          <p:attrName>ppt_x</p:attrName>
                                        </p:attrNameLst>
                                      </p:cBhvr>
                                      <p:tavLst>
                                        <p:tav tm="0">
                                          <p:val>
                                            <p:strVal val="#ppt_x"/>
                                          </p:val>
                                        </p:tav>
                                        <p:tav tm="100000">
                                          <p:val>
                                            <p:strVal val="#ppt_x"/>
                                          </p:val>
                                        </p:tav>
                                      </p:tavLst>
                                    </p:anim>
                                    <p:anim calcmode="lin" valueType="num">
                                      <p:cBhvr>
                                        <p:cTn id="7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heel(1)">
                                      <p:cBhvr>
                                        <p:cTn id="81" dur="20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1000"/>
                                        <p:tgtEl>
                                          <p:spTgt spid="33"/>
                                        </p:tgtEl>
                                      </p:cBhvr>
                                    </p:animEffect>
                                    <p:anim calcmode="lin" valueType="num">
                                      <p:cBhvr>
                                        <p:cTn id="87" dur="1000" fill="hold"/>
                                        <p:tgtEl>
                                          <p:spTgt spid="33"/>
                                        </p:tgtEl>
                                        <p:attrNameLst>
                                          <p:attrName>ppt_x</p:attrName>
                                        </p:attrNameLst>
                                      </p:cBhvr>
                                      <p:tavLst>
                                        <p:tav tm="0">
                                          <p:val>
                                            <p:strVal val="#ppt_x"/>
                                          </p:val>
                                        </p:tav>
                                        <p:tav tm="100000">
                                          <p:val>
                                            <p:strVal val="#ppt_x"/>
                                          </p:val>
                                        </p:tav>
                                      </p:tavLst>
                                    </p:anim>
                                    <p:anim calcmode="lin" valueType="num">
                                      <p:cBhvr>
                                        <p:cTn id="8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1000"/>
                                        <p:tgtEl>
                                          <p:spTgt spid="35"/>
                                        </p:tgtEl>
                                      </p:cBhvr>
                                    </p:animEffect>
                                    <p:anim calcmode="lin" valueType="num">
                                      <p:cBhvr>
                                        <p:cTn id="94" dur="1000" fill="hold"/>
                                        <p:tgtEl>
                                          <p:spTgt spid="35"/>
                                        </p:tgtEl>
                                        <p:attrNameLst>
                                          <p:attrName>ppt_x</p:attrName>
                                        </p:attrNameLst>
                                      </p:cBhvr>
                                      <p:tavLst>
                                        <p:tav tm="0">
                                          <p:val>
                                            <p:strVal val="#ppt_x"/>
                                          </p:val>
                                        </p:tav>
                                        <p:tav tm="100000">
                                          <p:val>
                                            <p:strVal val="#ppt_x"/>
                                          </p:val>
                                        </p:tav>
                                      </p:tavLst>
                                    </p:anim>
                                    <p:anim calcmode="lin" valueType="num">
                                      <p:cBhvr>
                                        <p:cTn id="9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fade">
                                      <p:cBhvr>
                                        <p:cTn id="100" dur="1000"/>
                                        <p:tgtEl>
                                          <p:spTgt spid="53"/>
                                        </p:tgtEl>
                                      </p:cBhvr>
                                    </p:animEffect>
                                    <p:anim calcmode="lin" valueType="num">
                                      <p:cBhvr>
                                        <p:cTn id="101" dur="1000" fill="hold"/>
                                        <p:tgtEl>
                                          <p:spTgt spid="53"/>
                                        </p:tgtEl>
                                        <p:attrNameLst>
                                          <p:attrName>ppt_x</p:attrName>
                                        </p:attrNameLst>
                                      </p:cBhvr>
                                      <p:tavLst>
                                        <p:tav tm="0">
                                          <p:val>
                                            <p:strVal val="#ppt_x"/>
                                          </p:val>
                                        </p:tav>
                                        <p:tav tm="100000">
                                          <p:val>
                                            <p:strVal val="#ppt_x"/>
                                          </p:val>
                                        </p:tav>
                                      </p:tavLst>
                                    </p:anim>
                                    <p:anim calcmode="lin" valueType="num">
                                      <p:cBhvr>
                                        <p:cTn id="102" dur="1000" fill="hold"/>
                                        <p:tgtEl>
                                          <p:spTgt spid="5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1000"/>
                                        <p:tgtEl>
                                          <p:spTgt spid="48"/>
                                        </p:tgtEl>
                                      </p:cBhvr>
                                    </p:animEffect>
                                    <p:anim calcmode="lin" valueType="num">
                                      <p:cBhvr>
                                        <p:cTn id="106" dur="1000" fill="hold"/>
                                        <p:tgtEl>
                                          <p:spTgt spid="48"/>
                                        </p:tgtEl>
                                        <p:attrNameLst>
                                          <p:attrName>ppt_x</p:attrName>
                                        </p:attrNameLst>
                                      </p:cBhvr>
                                      <p:tavLst>
                                        <p:tav tm="0">
                                          <p:val>
                                            <p:strVal val="#ppt_x"/>
                                          </p:val>
                                        </p:tav>
                                        <p:tav tm="100000">
                                          <p:val>
                                            <p:strVal val="#ppt_x"/>
                                          </p:val>
                                        </p:tav>
                                      </p:tavLst>
                                    </p:anim>
                                    <p:anim calcmode="lin" valueType="num">
                                      <p:cBhvr>
                                        <p:cTn id="10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1000"/>
                                        <p:tgtEl>
                                          <p:spTgt spid="50"/>
                                        </p:tgtEl>
                                      </p:cBhvr>
                                    </p:animEffect>
                                    <p:anim calcmode="lin" valueType="num">
                                      <p:cBhvr>
                                        <p:cTn id="120" dur="1000" fill="hold"/>
                                        <p:tgtEl>
                                          <p:spTgt spid="50"/>
                                        </p:tgtEl>
                                        <p:attrNameLst>
                                          <p:attrName>ppt_x</p:attrName>
                                        </p:attrNameLst>
                                      </p:cBhvr>
                                      <p:tavLst>
                                        <p:tav tm="0">
                                          <p:val>
                                            <p:strVal val="#ppt_x"/>
                                          </p:val>
                                        </p:tav>
                                        <p:tav tm="100000">
                                          <p:val>
                                            <p:strVal val="#ppt_x"/>
                                          </p:val>
                                        </p:tav>
                                      </p:tavLst>
                                    </p:anim>
                                    <p:anim calcmode="lin" valueType="num">
                                      <p:cBhvr>
                                        <p:cTn id="12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fade">
                                      <p:cBhvr>
                                        <p:cTn id="126" dur="1000"/>
                                        <p:tgtEl>
                                          <p:spTgt spid="51"/>
                                        </p:tgtEl>
                                      </p:cBhvr>
                                    </p:animEffect>
                                    <p:anim calcmode="lin" valueType="num">
                                      <p:cBhvr>
                                        <p:cTn id="127" dur="1000" fill="hold"/>
                                        <p:tgtEl>
                                          <p:spTgt spid="51"/>
                                        </p:tgtEl>
                                        <p:attrNameLst>
                                          <p:attrName>ppt_x</p:attrName>
                                        </p:attrNameLst>
                                      </p:cBhvr>
                                      <p:tavLst>
                                        <p:tav tm="0">
                                          <p:val>
                                            <p:strVal val="#ppt_x"/>
                                          </p:val>
                                        </p:tav>
                                        <p:tav tm="100000">
                                          <p:val>
                                            <p:strVal val="#ppt_x"/>
                                          </p:val>
                                        </p:tav>
                                      </p:tavLst>
                                    </p:anim>
                                    <p:anim calcmode="lin" valueType="num">
                                      <p:cBhvr>
                                        <p:cTn id="12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1" presetClass="entr" presetSubtype="1"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wheel(1)">
                                      <p:cBhvr>
                                        <p:cTn id="133" dur="2000"/>
                                        <p:tgtEl>
                                          <p:spTgt spid="52"/>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56"/>
                                        </p:tgtEl>
                                        <p:attrNameLst>
                                          <p:attrName>style.visibility</p:attrName>
                                        </p:attrNameLst>
                                      </p:cBhvr>
                                      <p:to>
                                        <p:strVal val="visible"/>
                                      </p:to>
                                    </p:set>
                                    <p:animEffect transition="in" filter="fade">
                                      <p:cBhvr>
                                        <p:cTn id="138" dur="1000"/>
                                        <p:tgtEl>
                                          <p:spTgt spid="56"/>
                                        </p:tgtEl>
                                      </p:cBhvr>
                                    </p:animEffect>
                                    <p:anim calcmode="lin" valueType="num">
                                      <p:cBhvr>
                                        <p:cTn id="139" dur="1000" fill="hold"/>
                                        <p:tgtEl>
                                          <p:spTgt spid="56"/>
                                        </p:tgtEl>
                                        <p:attrNameLst>
                                          <p:attrName>ppt_x</p:attrName>
                                        </p:attrNameLst>
                                      </p:cBhvr>
                                      <p:tavLst>
                                        <p:tav tm="0">
                                          <p:val>
                                            <p:strVal val="#ppt_x"/>
                                          </p:val>
                                        </p:tav>
                                        <p:tav tm="100000">
                                          <p:val>
                                            <p:strVal val="#ppt_x"/>
                                          </p:val>
                                        </p:tav>
                                      </p:tavLst>
                                    </p:anim>
                                    <p:anim calcmode="lin" valueType="num">
                                      <p:cBhvr>
                                        <p:cTn id="140" dur="1000" fill="hold"/>
                                        <p:tgtEl>
                                          <p:spTgt spid="56"/>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Effect transition="in" filter="fade">
                                      <p:cBhvr>
                                        <p:cTn id="143" dur="1000"/>
                                        <p:tgtEl>
                                          <p:spTgt spid="54"/>
                                        </p:tgtEl>
                                      </p:cBhvr>
                                    </p:animEffect>
                                    <p:anim calcmode="lin" valueType="num">
                                      <p:cBhvr>
                                        <p:cTn id="144" dur="1000" fill="hold"/>
                                        <p:tgtEl>
                                          <p:spTgt spid="54"/>
                                        </p:tgtEl>
                                        <p:attrNameLst>
                                          <p:attrName>ppt_x</p:attrName>
                                        </p:attrNameLst>
                                      </p:cBhvr>
                                      <p:tavLst>
                                        <p:tav tm="0">
                                          <p:val>
                                            <p:strVal val="#ppt_x"/>
                                          </p:val>
                                        </p:tav>
                                        <p:tav tm="100000">
                                          <p:val>
                                            <p:strVal val="#ppt_x"/>
                                          </p:val>
                                        </p:tav>
                                      </p:tavLst>
                                    </p:anim>
                                    <p:anim calcmode="lin" valueType="num">
                                      <p:cBhvr>
                                        <p:cTn id="145" dur="1000" fill="hold"/>
                                        <p:tgtEl>
                                          <p:spTgt spid="54"/>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6" presetClass="entr" presetSubtype="16" fill="hold" grpId="0" nodeType="click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circle(in)">
                                      <p:cBhvr>
                                        <p:cTn id="155" dur="2000"/>
                                        <p:tgtEl>
                                          <p:spTgt spid="59"/>
                                        </p:tgtEl>
                                      </p:cBhvr>
                                    </p:animEffect>
                                  </p:childTnLst>
                                </p:cTn>
                              </p:par>
                            </p:childTnLst>
                          </p:cTn>
                        </p:par>
                        <p:par>
                          <p:cTn id="156" fill="hold">
                            <p:stCondLst>
                              <p:cond delay="2000"/>
                            </p:stCondLst>
                            <p:childTnLst>
                              <p:par>
                                <p:cTn id="157" presetID="21" presetClass="entr" presetSubtype="1"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Effect transition="in" filter="wheel(1)">
                                      <p:cBhvr>
                                        <p:cTn id="159"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7" grpId="0" animBg="1"/>
      <p:bldP spid="29" grpId="0" animBg="1"/>
      <p:bldP spid="30" grpId="0" animBg="1"/>
      <p:bldP spid="31" grpId="0" animBg="1"/>
      <p:bldP spid="32" grpId="0" animBg="1"/>
      <p:bldP spid="33" grpId="0" animBg="1"/>
      <p:bldP spid="34" grpId="0" animBg="1"/>
      <p:bldP spid="35" grpId="0" animBg="1"/>
      <p:bldP spid="49" grpId="0" animBg="1"/>
      <p:bldP spid="50" grpId="0" animBg="1"/>
      <p:bldP spid="51" grpId="0" animBg="1"/>
      <p:bldP spid="52" grpId="0" animBg="1"/>
      <p:bldP spid="53" grpId="0" animBg="1"/>
      <p:bldP spid="54" grpId="0" animBg="1"/>
      <p:bldP spid="57" grpId="0"/>
      <p:bldP spid="59" grpId="0"/>
      <p:bldP spid="63" grpId="0" animBg="1"/>
      <p:bldP spid="64"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C272B882-CA78-4E65-B39B-2AE4051B37EB}"/>
              </a:ext>
            </a:extLst>
          </p:cNvPr>
          <p:cNvSpPr>
            <a:spLocks noGrp="1"/>
          </p:cNvSpPr>
          <p:nvPr>
            <p:ph type="title"/>
          </p:nvPr>
        </p:nvSpPr>
        <p:spPr>
          <a:xfrm>
            <a:off x="1154627" y="927099"/>
            <a:ext cx="8458229" cy="709865"/>
          </a:xfrm>
        </p:spPr>
        <p:txBody>
          <a:bodyPr/>
          <a:lstStyle/>
          <a:p>
            <a:r>
              <a:rPr lang="en-US" altLang="zh-TW" sz="5000" cap="all" dirty="0">
                <a:solidFill>
                  <a:srgbClr val="0A8CA6"/>
                </a:solidFill>
                <a:latin typeface="+mn-lt"/>
                <a:ea typeface="+mn-ea"/>
                <a:cs typeface="+mn-cs"/>
              </a:rPr>
              <a:t>Method</a:t>
            </a:r>
            <a:endParaRPr lang="zh-TW" altLang="en-US" sz="5000" cap="all" dirty="0">
              <a:solidFill>
                <a:srgbClr val="0A8CA6"/>
              </a:solidFill>
              <a:latin typeface="+mn-lt"/>
              <a:ea typeface="+mn-ea"/>
              <a:cs typeface="+mn-cs"/>
            </a:endParaRPr>
          </a:p>
        </p:txBody>
      </p:sp>
      <p:sp>
        <p:nvSpPr>
          <p:cNvPr id="17" name="矩形 16">
            <a:extLst>
              <a:ext uri="{FF2B5EF4-FFF2-40B4-BE49-F238E27FC236}">
                <a16:creationId xmlns:a16="http://schemas.microsoft.com/office/drawing/2014/main" id="{CD4D8DB0-FBDA-4BFA-9B6C-903805710FCD}"/>
              </a:ext>
            </a:extLst>
          </p:cNvPr>
          <p:cNvSpPr/>
          <p:nvPr/>
        </p:nvSpPr>
        <p:spPr>
          <a:xfrm>
            <a:off x="4054024" y="1175299"/>
            <a:ext cx="4674678" cy="461665"/>
          </a:xfrm>
          <a:prstGeom prst="rect">
            <a:avLst/>
          </a:prstGeom>
        </p:spPr>
        <p:txBody>
          <a:bodyPr wrap="none">
            <a:spAutoFit/>
          </a:bodyPr>
          <a:lstStyle/>
          <a:p>
            <a:r>
              <a:rPr lang="en-US" altLang="zh-TW" sz="2400" b="1" dirty="0">
                <a:solidFill>
                  <a:srgbClr val="00B050"/>
                </a:solidFill>
              </a:rPr>
              <a:t>Patient representation module</a:t>
            </a:r>
            <a:endParaRPr lang="zh-TW" altLang="en-US" sz="2400" b="1" dirty="0">
              <a:solidFill>
                <a:srgbClr val="00B050"/>
              </a:solidFill>
            </a:endParaRPr>
          </a:p>
        </p:txBody>
      </p:sp>
      <p:grpSp>
        <p:nvGrpSpPr>
          <p:cNvPr id="25" name="群組 24">
            <a:extLst>
              <a:ext uri="{FF2B5EF4-FFF2-40B4-BE49-F238E27FC236}">
                <a16:creationId xmlns:a16="http://schemas.microsoft.com/office/drawing/2014/main" id="{49EE309C-2132-4381-AD97-A06D7F21C84E}"/>
              </a:ext>
            </a:extLst>
          </p:cNvPr>
          <p:cNvGrpSpPr/>
          <p:nvPr/>
        </p:nvGrpSpPr>
        <p:grpSpPr>
          <a:xfrm>
            <a:off x="696240" y="2447606"/>
            <a:ext cx="3449034" cy="3668016"/>
            <a:chOff x="760645" y="2592687"/>
            <a:chExt cx="2744555" cy="2973763"/>
          </a:xfrm>
        </p:grpSpPr>
        <p:grpSp>
          <p:nvGrpSpPr>
            <p:cNvPr id="23" name="群組 22">
              <a:extLst>
                <a:ext uri="{FF2B5EF4-FFF2-40B4-BE49-F238E27FC236}">
                  <a16:creationId xmlns:a16="http://schemas.microsoft.com/office/drawing/2014/main" id="{603B5558-D6F5-4D61-A254-478CC53D65F5}"/>
                </a:ext>
              </a:extLst>
            </p:cNvPr>
            <p:cNvGrpSpPr/>
            <p:nvPr/>
          </p:nvGrpSpPr>
          <p:grpSpPr>
            <a:xfrm>
              <a:off x="760645" y="2592687"/>
              <a:ext cx="2744555" cy="2973763"/>
              <a:chOff x="760645" y="2592687"/>
              <a:chExt cx="2744555" cy="2973763"/>
            </a:xfrm>
          </p:grpSpPr>
          <p:grpSp>
            <p:nvGrpSpPr>
              <p:cNvPr id="21" name="群組 20">
                <a:extLst>
                  <a:ext uri="{FF2B5EF4-FFF2-40B4-BE49-F238E27FC236}">
                    <a16:creationId xmlns:a16="http://schemas.microsoft.com/office/drawing/2014/main" id="{D1C5E211-3B45-4736-BD63-8A63EF0A981E}"/>
                  </a:ext>
                </a:extLst>
              </p:cNvPr>
              <p:cNvGrpSpPr/>
              <p:nvPr/>
            </p:nvGrpSpPr>
            <p:grpSpPr>
              <a:xfrm>
                <a:off x="760645" y="2636159"/>
                <a:ext cx="2744555" cy="2930291"/>
                <a:chOff x="518691" y="2716909"/>
                <a:chExt cx="3104727" cy="3163801"/>
              </a:xfrm>
            </p:grpSpPr>
            <p:grpSp>
              <p:nvGrpSpPr>
                <p:cNvPr id="19" name="群組 18">
                  <a:extLst>
                    <a:ext uri="{FF2B5EF4-FFF2-40B4-BE49-F238E27FC236}">
                      <a16:creationId xmlns:a16="http://schemas.microsoft.com/office/drawing/2014/main" id="{873D2E1C-BA9D-4E17-A1FB-E78E54F7418D}"/>
                    </a:ext>
                  </a:extLst>
                </p:cNvPr>
                <p:cNvGrpSpPr/>
                <p:nvPr/>
              </p:nvGrpSpPr>
              <p:grpSpPr>
                <a:xfrm>
                  <a:off x="518691" y="2731176"/>
                  <a:ext cx="3104727" cy="3149534"/>
                  <a:chOff x="537741" y="2757370"/>
                  <a:chExt cx="3104727" cy="3149534"/>
                </a:xfrm>
              </p:grpSpPr>
              <p:pic>
                <p:nvPicPr>
                  <p:cNvPr id="8" name="圖片 7">
                    <a:extLst>
                      <a:ext uri="{FF2B5EF4-FFF2-40B4-BE49-F238E27FC236}">
                        <a16:creationId xmlns:a16="http://schemas.microsoft.com/office/drawing/2014/main" id="{F9686C18-E135-4ED1-9950-A3F820D4D028}"/>
                      </a:ext>
                    </a:extLst>
                  </p:cNvPr>
                  <p:cNvPicPr>
                    <a:picLocks noChangeAspect="1"/>
                  </p:cNvPicPr>
                  <p:nvPr/>
                </p:nvPicPr>
                <p:blipFill>
                  <a:blip r:embed="rId3"/>
                  <a:stretch>
                    <a:fillRect/>
                  </a:stretch>
                </p:blipFill>
                <p:spPr>
                  <a:xfrm>
                    <a:off x="537741" y="2833629"/>
                    <a:ext cx="3092819" cy="3073275"/>
                  </a:xfrm>
                  <a:prstGeom prst="rect">
                    <a:avLst/>
                  </a:prstGeom>
                </p:spPr>
              </p:pic>
              <p:sp>
                <p:nvSpPr>
                  <p:cNvPr id="18" name="矩形 17">
                    <a:extLst>
                      <a:ext uri="{FF2B5EF4-FFF2-40B4-BE49-F238E27FC236}">
                        <a16:creationId xmlns:a16="http://schemas.microsoft.com/office/drawing/2014/main" id="{6B9976A2-ADC0-41AE-ABF9-3178B2391996}"/>
                      </a:ext>
                    </a:extLst>
                  </p:cNvPr>
                  <p:cNvSpPr/>
                  <p:nvPr/>
                </p:nvSpPr>
                <p:spPr>
                  <a:xfrm>
                    <a:off x="2490256" y="2757370"/>
                    <a:ext cx="1152212" cy="200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7064E9E9-5084-4F38-9319-24BBB7405F66}"/>
                      </a:ext>
                    </a:extLst>
                  </p:cNvPr>
                  <p:cNvPicPr>
                    <a:picLocks noChangeAspect="1"/>
                  </p:cNvPicPr>
                  <p:nvPr/>
                </p:nvPicPr>
                <p:blipFill>
                  <a:blip r:embed="rId4"/>
                  <a:stretch>
                    <a:fillRect/>
                  </a:stretch>
                </p:blipFill>
                <p:spPr>
                  <a:xfrm>
                    <a:off x="2084151" y="2781259"/>
                    <a:ext cx="463788" cy="152288"/>
                  </a:xfrm>
                  <a:prstGeom prst="rect">
                    <a:avLst/>
                  </a:prstGeom>
                </p:spPr>
              </p:pic>
            </p:grpSp>
            <p:sp>
              <p:nvSpPr>
                <p:cNvPr id="20" name="矩形 19">
                  <a:extLst>
                    <a:ext uri="{FF2B5EF4-FFF2-40B4-BE49-F238E27FC236}">
                      <a16:creationId xmlns:a16="http://schemas.microsoft.com/office/drawing/2014/main" id="{49E59DCB-F721-47B6-B124-E2200C897ED7}"/>
                    </a:ext>
                  </a:extLst>
                </p:cNvPr>
                <p:cNvSpPr/>
                <p:nvPr/>
              </p:nvSpPr>
              <p:spPr>
                <a:xfrm>
                  <a:off x="2075693" y="2716909"/>
                  <a:ext cx="8157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矩形 21">
                <a:extLst>
                  <a:ext uri="{FF2B5EF4-FFF2-40B4-BE49-F238E27FC236}">
                    <a16:creationId xmlns:a16="http://schemas.microsoft.com/office/drawing/2014/main" id="{3B24EC77-104F-42D9-A753-9F18DF89CCA1}"/>
                  </a:ext>
                </a:extLst>
              </p:cNvPr>
              <p:cNvSpPr/>
              <p:nvPr/>
            </p:nvSpPr>
            <p:spPr>
              <a:xfrm>
                <a:off x="2028371" y="2592687"/>
                <a:ext cx="458282" cy="171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4" name="圖片 23">
              <a:extLst>
                <a:ext uri="{FF2B5EF4-FFF2-40B4-BE49-F238E27FC236}">
                  <a16:creationId xmlns:a16="http://schemas.microsoft.com/office/drawing/2014/main" id="{78FC5162-FC67-4CC5-A68B-DC4CD1F5940D}"/>
                </a:ext>
              </a:extLst>
            </p:cNvPr>
            <p:cNvPicPr>
              <a:picLocks noChangeAspect="1"/>
            </p:cNvPicPr>
            <p:nvPr/>
          </p:nvPicPr>
          <p:blipFill>
            <a:blip r:embed="rId5"/>
            <a:stretch>
              <a:fillRect/>
            </a:stretch>
          </p:blipFill>
          <p:spPr>
            <a:xfrm>
              <a:off x="2560731" y="2701415"/>
              <a:ext cx="152405" cy="174758"/>
            </a:xfrm>
            <a:prstGeom prst="rect">
              <a:avLst/>
            </a:prstGeom>
          </p:spPr>
        </p:pic>
      </p:grpSp>
      <p:sp>
        <p:nvSpPr>
          <p:cNvPr id="26" name="文字方塊 25">
            <a:extLst>
              <a:ext uri="{FF2B5EF4-FFF2-40B4-BE49-F238E27FC236}">
                <a16:creationId xmlns:a16="http://schemas.microsoft.com/office/drawing/2014/main" id="{A277A0C9-C316-43B1-AA30-AB45DEF786C7}"/>
              </a:ext>
            </a:extLst>
          </p:cNvPr>
          <p:cNvSpPr txBox="1"/>
          <p:nvPr/>
        </p:nvSpPr>
        <p:spPr>
          <a:xfrm>
            <a:off x="842121" y="2294190"/>
            <a:ext cx="2734028" cy="369332"/>
          </a:xfrm>
          <a:prstGeom prst="rect">
            <a:avLst/>
          </a:prstGeom>
          <a:noFill/>
        </p:spPr>
        <p:txBody>
          <a:bodyPr wrap="square" rtlCol="0">
            <a:spAutoFit/>
          </a:bodyPr>
          <a:lstStyle/>
          <a:p>
            <a:r>
              <a:rPr lang="en-US" altLang="zh-TW" dirty="0"/>
              <a:t>Patient representation</a:t>
            </a:r>
            <a:endParaRPr lang="zh-TW" altLang="en-US" dirty="0"/>
          </a:p>
        </p:txBody>
      </p:sp>
      <p:pic>
        <p:nvPicPr>
          <p:cNvPr id="34" name="圖片 33">
            <a:extLst>
              <a:ext uri="{FF2B5EF4-FFF2-40B4-BE49-F238E27FC236}">
                <a16:creationId xmlns:a16="http://schemas.microsoft.com/office/drawing/2014/main" id="{E869FB3B-5976-4607-9EA1-F06FDFE98A1B}"/>
              </a:ext>
            </a:extLst>
          </p:cNvPr>
          <p:cNvPicPr>
            <a:picLocks noChangeAspect="1"/>
          </p:cNvPicPr>
          <p:nvPr/>
        </p:nvPicPr>
        <p:blipFill>
          <a:blip r:embed="rId6"/>
          <a:stretch>
            <a:fillRect/>
          </a:stretch>
        </p:blipFill>
        <p:spPr>
          <a:xfrm>
            <a:off x="4992498" y="5240213"/>
            <a:ext cx="1582299" cy="381190"/>
          </a:xfrm>
          <a:prstGeom prst="rect">
            <a:avLst/>
          </a:prstGeom>
        </p:spPr>
      </p:pic>
      <p:pic>
        <p:nvPicPr>
          <p:cNvPr id="35" name="圖片 34">
            <a:extLst>
              <a:ext uri="{FF2B5EF4-FFF2-40B4-BE49-F238E27FC236}">
                <a16:creationId xmlns:a16="http://schemas.microsoft.com/office/drawing/2014/main" id="{2BA25012-8198-440E-AA63-341B4BD1091B}"/>
              </a:ext>
            </a:extLst>
          </p:cNvPr>
          <p:cNvPicPr>
            <a:picLocks noChangeAspect="1"/>
          </p:cNvPicPr>
          <p:nvPr/>
        </p:nvPicPr>
        <p:blipFill>
          <a:blip r:embed="rId7"/>
          <a:stretch>
            <a:fillRect/>
          </a:stretch>
        </p:blipFill>
        <p:spPr>
          <a:xfrm>
            <a:off x="4992499" y="4842408"/>
            <a:ext cx="1582299" cy="341137"/>
          </a:xfrm>
          <a:prstGeom prst="rect">
            <a:avLst/>
          </a:prstGeom>
        </p:spPr>
      </p:pic>
      <p:grpSp>
        <p:nvGrpSpPr>
          <p:cNvPr id="46" name="群組 45">
            <a:extLst>
              <a:ext uri="{FF2B5EF4-FFF2-40B4-BE49-F238E27FC236}">
                <a16:creationId xmlns:a16="http://schemas.microsoft.com/office/drawing/2014/main" id="{6AC65367-4161-405E-97B3-A720136F25CD}"/>
              </a:ext>
            </a:extLst>
          </p:cNvPr>
          <p:cNvGrpSpPr/>
          <p:nvPr/>
        </p:nvGrpSpPr>
        <p:grpSpPr>
          <a:xfrm>
            <a:off x="4752388" y="2130467"/>
            <a:ext cx="4496690" cy="1232430"/>
            <a:chOff x="4337802" y="2948904"/>
            <a:chExt cx="4496690" cy="1232430"/>
          </a:xfrm>
        </p:grpSpPr>
        <p:grpSp>
          <p:nvGrpSpPr>
            <p:cNvPr id="36" name="群組 35">
              <a:extLst>
                <a:ext uri="{FF2B5EF4-FFF2-40B4-BE49-F238E27FC236}">
                  <a16:creationId xmlns:a16="http://schemas.microsoft.com/office/drawing/2014/main" id="{7E4EE3A1-E045-422B-AC58-A7A4F0E7A83B}"/>
                </a:ext>
              </a:extLst>
            </p:cNvPr>
            <p:cNvGrpSpPr/>
            <p:nvPr/>
          </p:nvGrpSpPr>
          <p:grpSpPr>
            <a:xfrm>
              <a:off x="4337802" y="2948904"/>
              <a:ext cx="1376377" cy="1232430"/>
              <a:chOff x="908668" y="2039147"/>
              <a:chExt cx="1376377" cy="1232430"/>
            </a:xfrm>
          </p:grpSpPr>
          <p:pic>
            <p:nvPicPr>
              <p:cNvPr id="37" name="圖片 36">
                <a:extLst>
                  <a:ext uri="{FF2B5EF4-FFF2-40B4-BE49-F238E27FC236}">
                    <a16:creationId xmlns:a16="http://schemas.microsoft.com/office/drawing/2014/main" id="{BDCD6E55-9524-4265-B002-BA18F65CDA3C}"/>
                  </a:ext>
                </a:extLst>
              </p:cNvPr>
              <p:cNvPicPr>
                <a:picLocks noChangeAspect="1"/>
              </p:cNvPicPr>
              <p:nvPr/>
            </p:nvPicPr>
            <p:blipFill>
              <a:blip r:embed="rId8"/>
              <a:stretch>
                <a:fillRect/>
              </a:stretch>
            </p:blipFill>
            <p:spPr>
              <a:xfrm>
                <a:off x="1165727" y="2039147"/>
                <a:ext cx="811000" cy="846261"/>
              </a:xfrm>
              <a:prstGeom prst="rect">
                <a:avLst/>
              </a:prstGeom>
            </p:spPr>
          </p:pic>
          <p:sp>
            <p:nvSpPr>
              <p:cNvPr id="38" name="文字方塊 37">
                <a:extLst>
                  <a:ext uri="{FF2B5EF4-FFF2-40B4-BE49-F238E27FC236}">
                    <a16:creationId xmlns:a16="http://schemas.microsoft.com/office/drawing/2014/main" id="{405D5620-303A-49E1-A821-6D98851E67CF}"/>
                  </a:ext>
                </a:extLst>
              </p:cNvPr>
              <p:cNvSpPr txBox="1"/>
              <p:nvPr/>
            </p:nvSpPr>
            <p:spPr>
              <a:xfrm>
                <a:off x="908668" y="2902245"/>
                <a:ext cx="1376377" cy="369332"/>
              </a:xfrm>
              <a:prstGeom prst="rect">
                <a:avLst/>
              </a:prstGeom>
              <a:noFill/>
            </p:spPr>
            <p:txBody>
              <a:bodyPr wrap="square" rtlCol="0">
                <a:spAutoFit/>
              </a:bodyPr>
              <a:lstStyle/>
              <a:p>
                <a:r>
                  <a:rPr lang="en-US" altLang="zh-TW" dirty="0"/>
                  <a:t>Procedure </a:t>
                </a:r>
                <a:endParaRPr lang="zh-TW" altLang="en-US" dirty="0"/>
              </a:p>
            </p:txBody>
          </p:sp>
        </p:grpSp>
        <p:sp>
          <p:nvSpPr>
            <p:cNvPr id="42" name="文字方塊 41">
              <a:extLst>
                <a:ext uri="{FF2B5EF4-FFF2-40B4-BE49-F238E27FC236}">
                  <a16:creationId xmlns:a16="http://schemas.microsoft.com/office/drawing/2014/main" id="{AC4A734E-C187-49FE-8AF9-A9FBB5CC8D19}"/>
                </a:ext>
              </a:extLst>
            </p:cNvPr>
            <p:cNvSpPr txBox="1"/>
            <p:nvPr/>
          </p:nvSpPr>
          <p:spPr>
            <a:xfrm>
              <a:off x="6048671" y="3227803"/>
              <a:ext cx="2785821" cy="369332"/>
            </a:xfrm>
            <a:prstGeom prst="rect">
              <a:avLst/>
            </a:prstGeom>
            <a:noFill/>
          </p:spPr>
          <p:txBody>
            <a:bodyPr wrap="square" rtlCol="0">
              <a:spAutoFit/>
            </a:bodyPr>
            <a:lstStyle/>
            <a:p>
              <a:r>
                <a:rPr lang="en-US" altLang="zh-TW" dirty="0">
                  <a:latin typeface="LinLibertineT"/>
                </a:rPr>
                <a:t>: { “1125”, “v433”, “v4581” }</a:t>
              </a:r>
              <a:endParaRPr lang="zh-TW" altLang="en-US" dirty="0"/>
            </a:p>
          </p:txBody>
        </p:sp>
        <p:pic>
          <p:nvPicPr>
            <p:cNvPr id="44" name="圖片 43">
              <a:extLst>
                <a:ext uri="{FF2B5EF4-FFF2-40B4-BE49-F238E27FC236}">
                  <a16:creationId xmlns:a16="http://schemas.microsoft.com/office/drawing/2014/main" id="{A1332AAF-69F4-4CD2-82FE-D3305CAB9E68}"/>
                </a:ext>
              </a:extLst>
            </p:cNvPr>
            <p:cNvPicPr>
              <a:picLocks noChangeAspect="1"/>
            </p:cNvPicPr>
            <p:nvPr/>
          </p:nvPicPr>
          <p:blipFill>
            <a:blip r:embed="rId9"/>
            <a:stretch>
              <a:fillRect/>
            </a:stretch>
          </p:blipFill>
          <p:spPr>
            <a:xfrm>
              <a:off x="5610460" y="3227803"/>
              <a:ext cx="438211" cy="371527"/>
            </a:xfrm>
            <a:prstGeom prst="rect">
              <a:avLst/>
            </a:prstGeom>
          </p:spPr>
        </p:pic>
      </p:grpSp>
      <p:grpSp>
        <p:nvGrpSpPr>
          <p:cNvPr id="48" name="群組 47">
            <a:extLst>
              <a:ext uri="{FF2B5EF4-FFF2-40B4-BE49-F238E27FC236}">
                <a16:creationId xmlns:a16="http://schemas.microsoft.com/office/drawing/2014/main" id="{FD634947-26C4-41C9-8630-8D50EBAE237E}"/>
              </a:ext>
            </a:extLst>
          </p:cNvPr>
          <p:cNvGrpSpPr/>
          <p:nvPr/>
        </p:nvGrpSpPr>
        <p:grpSpPr>
          <a:xfrm>
            <a:off x="4752388" y="3341009"/>
            <a:ext cx="4562802" cy="1309937"/>
            <a:chOff x="4337802" y="4390091"/>
            <a:chExt cx="4562802" cy="1309937"/>
          </a:xfrm>
        </p:grpSpPr>
        <p:grpSp>
          <p:nvGrpSpPr>
            <p:cNvPr id="39" name="群組 38">
              <a:extLst>
                <a:ext uri="{FF2B5EF4-FFF2-40B4-BE49-F238E27FC236}">
                  <a16:creationId xmlns:a16="http://schemas.microsoft.com/office/drawing/2014/main" id="{9D29BA6D-8A57-4ECE-9093-044402D66C04}"/>
                </a:ext>
              </a:extLst>
            </p:cNvPr>
            <p:cNvGrpSpPr/>
            <p:nvPr/>
          </p:nvGrpSpPr>
          <p:grpSpPr>
            <a:xfrm>
              <a:off x="4337802" y="4390091"/>
              <a:ext cx="1274715" cy="1309937"/>
              <a:chOff x="1041291" y="4116160"/>
              <a:chExt cx="1274715" cy="1309937"/>
            </a:xfrm>
          </p:grpSpPr>
          <p:pic>
            <p:nvPicPr>
              <p:cNvPr id="40" name="圖片 39">
                <a:extLst>
                  <a:ext uri="{FF2B5EF4-FFF2-40B4-BE49-F238E27FC236}">
                    <a16:creationId xmlns:a16="http://schemas.microsoft.com/office/drawing/2014/main" id="{E6559F37-B370-436A-862A-5D860F269B5F}"/>
                  </a:ext>
                </a:extLst>
              </p:cNvPr>
              <p:cNvPicPr>
                <a:picLocks noChangeAspect="1"/>
              </p:cNvPicPr>
              <p:nvPr/>
            </p:nvPicPr>
            <p:blipFill>
              <a:blip r:embed="rId10"/>
              <a:stretch>
                <a:fillRect/>
              </a:stretch>
            </p:blipFill>
            <p:spPr>
              <a:xfrm>
                <a:off x="1041291" y="4116160"/>
                <a:ext cx="1059872" cy="941285"/>
              </a:xfrm>
              <a:prstGeom prst="rect">
                <a:avLst/>
              </a:prstGeom>
            </p:spPr>
          </p:pic>
          <p:sp>
            <p:nvSpPr>
              <p:cNvPr id="41" name="文字方塊 40">
                <a:extLst>
                  <a:ext uri="{FF2B5EF4-FFF2-40B4-BE49-F238E27FC236}">
                    <a16:creationId xmlns:a16="http://schemas.microsoft.com/office/drawing/2014/main" id="{CF681DD9-CAC6-4AC5-B578-38290E7AAF8D}"/>
                  </a:ext>
                </a:extLst>
              </p:cNvPr>
              <p:cNvSpPr txBox="1"/>
              <p:nvPr/>
            </p:nvSpPr>
            <p:spPr>
              <a:xfrm>
                <a:off x="1041291" y="5056765"/>
                <a:ext cx="1274715" cy="369332"/>
              </a:xfrm>
              <a:prstGeom prst="rect">
                <a:avLst/>
              </a:prstGeom>
              <a:noFill/>
            </p:spPr>
            <p:txBody>
              <a:bodyPr wrap="square" rtlCol="0">
                <a:spAutoFit/>
              </a:bodyPr>
              <a:lstStyle/>
              <a:p>
                <a:r>
                  <a:rPr lang="en-US" altLang="zh-TW" dirty="0"/>
                  <a:t>Diagnosis</a:t>
                </a:r>
                <a:endParaRPr lang="zh-TW" altLang="en-US" dirty="0"/>
              </a:p>
            </p:txBody>
          </p:sp>
        </p:grpSp>
        <p:sp>
          <p:nvSpPr>
            <p:cNvPr id="43" name="文字方塊 42">
              <a:extLst>
                <a:ext uri="{FF2B5EF4-FFF2-40B4-BE49-F238E27FC236}">
                  <a16:creationId xmlns:a16="http://schemas.microsoft.com/office/drawing/2014/main" id="{C42C9B14-29C9-4138-9D87-CEE3D8E8BE3D}"/>
                </a:ext>
              </a:extLst>
            </p:cNvPr>
            <p:cNvSpPr txBox="1"/>
            <p:nvPr/>
          </p:nvSpPr>
          <p:spPr>
            <a:xfrm>
              <a:off x="6077358" y="4653689"/>
              <a:ext cx="2823246" cy="369332"/>
            </a:xfrm>
            <a:prstGeom prst="rect">
              <a:avLst/>
            </a:prstGeom>
            <a:noFill/>
          </p:spPr>
          <p:txBody>
            <a:bodyPr wrap="square" rtlCol="0">
              <a:spAutoFit/>
            </a:bodyPr>
            <a:lstStyle/>
            <a:p>
              <a:r>
                <a:rPr lang="en-US" altLang="zh-TW" dirty="0">
                  <a:latin typeface="LinLibertineT"/>
                </a:rPr>
                <a:t>: {“0066”, “3761”, “3950” }</a:t>
              </a:r>
              <a:endParaRPr lang="zh-TW" altLang="en-US" dirty="0"/>
            </a:p>
          </p:txBody>
        </p:sp>
        <p:pic>
          <p:nvPicPr>
            <p:cNvPr id="45" name="圖片 44">
              <a:extLst>
                <a:ext uri="{FF2B5EF4-FFF2-40B4-BE49-F238E27FC236}">
                  <a16:creationId xmlns:a16="http://schemas.microsoft.com/office/drawing/2014/main" id="{E3FDEDC9-602A-4DBE-B2C4-E1EEB2CFE349}"/>
                </a:ext>
              </a:extLst>
            </p:cNvPr>
            <p:cNvPicPr>
              <a:picLocks noChangeAspect="1"/>
            </p:cNvPicPr>
            <p:nvPr/>
          </p:nvPicPr>
          <p:blipFill>
            <a:blip r:embed="rId11"/>
            <a:stretch>
              <a:fillRect/>
            </a:stretch>
          </p:blipFill>
          <p:spPr>
            <a:xfrm>
              <a:off x="5708185" y="4683654"/>
              <a:ext cx="387886" cy="354157"/>
            </a:xfrm>
            <a:prstGeom prst="rect">
              <a:avLst/>
            </a:prstGeom>
          </p:spPr>
        </p:pic>
      </p:grpSp>
      <p:grpSp>
        <p:nvGrpSpPr>
          <p:cNvPr id="53" name="群組 52">
            <a:extLst>
              <a:ext uri="{FF2B5EF4-FFF2-40B4-BE49-F238E27FC236}">
                <a16:creationId xmlns:a16="http://schemas.microsoft.com/office/drawing/2014/main" id="{647BADB3-B6EC-43AF-A0D2-59B43F2B8548}"/>
              </a:ext>
            </a:extLst>
          </p:cNvPr>
          <p:cNvGrpSpPr/>
          <p:nvPr/>
        </p:nvGrpSpPr>
        <p:grpSpPr>
          <a:xfrm>
            <a:off x="4939491" y="5837459"/>
            <a:ext cx="5398056" cy="369332"/>
            <a:chOff x="4735281" y="4829595"/>
            <a:chExt cx="5398056" cy="369332"/>
          </a:xfrm>
        </p:grpSpPr>
        <p:grpSp>
          <p:nvGrpSpPr>
            <p:cNvPr id="52" name="群組 51">
              <a:extLst>
                <a:ext uri="{FF2B5EF4-FFF2-40B4-BE49-F238E27FC236}">
                  <a16:creationId xmlns:a16="http://schemas.microsoft.com/office/drawing/2014/main" id="{4A5A9E58-5033-49AD-A40E-213EC8035C73}"/>
                </a:ext>
              </a:extLst>
            </p:cNvPr>
            <p:cNvGrpSpPr/>
            <p:nvPr/>
          </p:nvGrpSpPr>
          <p:grpSpPr>
            <a:xfrm>
              <a:off x="4735281" y="4829595"/>
              <a:ext cx="5398056" cy="369332"/>
              <a:chOff x="4735281" y="4829595"/>
              <a:chExt cx="5398056" cy="369332"/>
            </a:xfrm>
          </p:grpSpPr>
          <p:sp>
            <p:nvSpPr>
              <p:cNvPr id="49" name="文字方塊 48">
                <a:extLst>
                  <a:ext uri="{FF2B5EF4-FFF2-40B4-BE49-F238E27FC236}">
                    <a16:creationId xmlns:a16="http://schemas.microsoft.com/office/drawing/2014/main" id="{62EBC0D4-A5DB-44AC-87E1-19BDD937FE05}"/>
                  </a:ext>
                </a:extLst>
              </p:cNvPr>
              <p:cNvSpPr txBox="1"/>
              <p:nvPr/>
            </p:nvSpPr>
            <p:spPr>
              <a:xfrm>
                <a:off x="4989837" y="4829595"/>
                <a:ext cx="5143500" cy="369332"/>
              </a:xfrm>
              <a:prstGeom prst="rect">
                <a:avLst/>
              </a:prstGeom>
              <a:noFill/>
            </p:spPr>
            <p:txBody>
              <a:bodyPr wrap="square" rtlCol="0">
                <a:spAutoFit/>
              </a:bodyPr>
              <a:lstStyle/>
              <a:p>
                <a:r>
                  <a:rPr lang="en-US" altLang="zh-TW" dirty="0"/>
                  <a:t>: bag-of-word vectors from diagnosis codes</a:t>
                </a:r>
                <a:endParaRPr lang="zh-TW" altLang="en-US" dirty="0"/>
              </a:p>
            </p:txBody>
          </p:sp>
          <p:pic>
            <p:nvPicPr>
              <p:cNvPr id="50" name="圖片 49">
                <a:extLst>
                  <a:ext uri="{FF2B5EF4-FFF2-40B4-BE49-F238E27FC236}">
                    <a16:creationId xmlns:a16="http://schemas.microsoft.com/office/drawing/2014/main" id="{E6BC69B6-D874-460E-9A50-75D422E8AD13}"/>
                  </a:ext>
                </a:extLst>
              </p:cNvPr>
              <p:cNvPicPr>
                <a:picLocks noChangeAspect="1"/>
              </p:cNvPicPr>
              <p:nvPr/>
            </p:nvPicPr>
            <p:blipFill>
              <a:blip r:embed="rId12"/>
              <a:stretch>
                <a:fillRect/>
              </a:stretch>
            </p:blipFill>
            <p:spPr>
              <a:xfrm>
                <a:off x="4735281" y="4934703"/>
                <a:ext cx="294270" cy="196180"/>
              </a:xfrm>
              <a:prstGeom prst="rect">
                <a:avLst/>
              </a:prstGeom>
            </p:spPr>
          </p:pic>
        </p:grpSp>
        <p:pic>
          <p:nvPicPr>
            <p:cNvPr id="51" name="圖片 50">
              <a:extLst>
                <a:ext uri="{FF2B5EF4-FFF2-40B4-BE49-F238E27FC236}">
                  <a16:creationId xmlns:a16="http://schemas.microsoft.com/office/drawing/2014/main" id="{2B3FAE3F-C993-4D4C-BBEB-D952FFDFCA68}"/>
                </a:ext>
              </a:extLst>
            </p:cNvPr>
            <p:cNvPicPr>
              <a:picLocks noChangeAspect="1"/>
            </p:cNvPicPr>
            <p:nvPr/>
          </p:nvPicPr>
          <p:blipFill>
            <a:blip r:embed="rId13"/>
            <a:stretch>
              <a:fillRect/>
            </a:stretch>
          </p:blipFill>
          <p:spPr>
            <a:xfrm>
              <a:off x="9982492" y="4944253"/>
              <a:ext cx="150845" cy="177079"/>
            </a:xfrm>
            <a:prstGeom prst="rect">
              <a:avLst/>
            </a:prstGeom>
          </p:spPr>
        </p:pic>
      </p:grpSp>
      <p:grpSp>
        <p:nvGrpSpPr>
          <p:cNvPr id="7" name="群組 6">
            <a:extLst>
              <a:ext uri="{FF2B5EF4-FFF2-40B4-BE49-F238E27FC236}">
                <a16:creationId xmlns:a16="http://schemas.microsoft.com/office/drawing/2014/main" id="{46E9576F-DBDD-4311-8E4A-F576DDAE4A38}"/>
              </a:ext>
            </a:extLst>
          </p:cNvPr>
          <p:cNvGrpSpPr/>
          <p:nvPr/>
        </p:nvGrpSpPr>
        <p:grpSpPr>
          <a:xfrm>
            <a:off x="4936259" y="6239738"/>
            <a:ext cx="5454296" cy="369332"/>
            <a:chOff x="4945691" y="6359191"/>
            <a:chExt cx="5454296" cy="369332"/>
          </a:xfrm>
        </p:grpSpPr>
        <p:pic>
          <p:nvPicPr>
            <p:cNvPr id="2" name="圖片 1">
              <a:extLst>
                <a:ext uri="{FF2B5EF4-FFF2-40B4-BE49-F238E27FC236}">
                  <a16:creationId xmlns:a16="http://schemas.microsoft.com/office/drawing/2014/main" id="{43C69A5B-B293-4720-BB59-2D6813BDE493}"/>
                </a:ext>
              </a:extLst>
            </p:cNvPr>
            <p:cNvPicPr>
              <a:picLocks noChangeAspect="1"/>
            </p:cNvPicPr>
            <p:nvPr/>
          </p:nvPicPr>
          <p:blipFill>
            <a:blip r:embed="rId14"/>
            <a:stretch>
              <a:fillRect/>
            </a:stretch>
          </p:blipFill>
          <p:spPr>
            <a:xfrm>
              <a:off x="4945691" y="6410113"/>
              <a:ext cx="341078" cy="294032"/>
            </a:xfrm>
            <a:prstGeom prst="rect">
              <a:avLst/>
            </a:prstGeom>
          </p:spPr>
        </p:pic>
        <p:sp>
          <p:nvSpPr>
            <p:cNvPr id="47" name="文字方塊 46">
              <a:extLst>
                <a:ext uri="{FF2B5EF4-FFF2-40B4-BE49-F238E27FC236}">
                  <a16:creationId xmlns:a16="http://schemas.microsoft.com/office/drawing/2014/main" id="{0F066E38-F95A-4996-BBBE-2A05B257B611}"/>
                </a:ext>
              </a:extLst>
            </p:cNvPr>
            <p:cNvSpPr txBox="1"/>
            <p:nvPr/>
          </p:nvSpPr>
          <p:spPr>
            <a:xfrm>
              <a:off x="5256487" y="6359191"/>
              <a:ext cx="5143500" cy="369332"/>
            </a:xfrm>
            <a:prstGeom prst="rect">
              <a:avLst/>
            </a:prstGeom>
            <a:noFill/>
          </p:spPr>
          <p:txBody>
            <a:bodyPr wrap="square" rtlCol="0">
              <a:spAutoFit/>
            </a:bodyPr>
            <a:lstStyle/>
            <a:p>
              <a:r>
                <a:rPr lang="en-US" altLang="zh-TW" dirty="0"/>
                <a:t>: embedding matrices.</a:t>
              </a:r>
              <a:endParaRPr lang="zh-TW" altLang="en-US" dirty="0"/>
            </a:p>
          </p:txBody>
        </p:sp>
      </p:grpSp>
      <p:pic>
        <p:nvPicPr>
          <p:cNvPr id="3" name="圖片 2">
            <a:extLst>
              <a:ext uri="{FF2B5EF4-FFF2-40B4-BE49-F238E27FC236}">
                <a16:creationId xmlns:a16="http://schemas.microsoft.com/office/drawing/2014/main" id="{F2EEB55B-A5E7-4080-BD6A-9BBEF138E955}"/>
              </a:ext>
            </a:extLst>
          </p:cNvPr>
          <p:cNvPicPr>
            <a:picLocks noChangeAspect="1"/>
          </p:cNvPicPr>
          <p:nvPr/>
        </p:nvPicPr>
        <p:blipFill>
          <a:blip r:embed="rId15"/>
          <a:stretch>
            <a:fillRect/>
          </a:stretch>
        </p:blipFill>
        <p:spPr>
          <a:xfrm>
            <a:off x="1244092" y="4650946"/>
            <a:ext cx="178308" cy="160219"/>
          </a:xfrm>
          <a:prstGeom prst="rect">
            <a:avLst/>
          </a:prstGeom>
        </p:spPr>
      </p:pic>
      <p:pic>
        <p:nvPicPr>
          <p:cNvPr id="6" name="圖片 5">
            <a:extLst>
              <a:ext uri="{FF2B5EF4-FFF2-40B4-BE49-F238E27FC236}">
                <a16:creationId xmlns:a16="http://schemas.microsoft.com/office/drawing/2014/main" id="{40791CAC-F405-4DDA-8BD0-9FCCA83FA276}"/>
              </a:ext>
            </a:extLst>
          </p:cNvPr>
          <p:cNvPicPr>
            <a:picLocks noChangeAspect="1"/>
          </p:cNvPicPr>
          <p:nvPr/>
        </p:nvPicPr>
        <p:blipFill>
          <a:blip r:embed="rId16"/>
          <a:stretch>
            <a:fillRect/>
          </a:stretch>
        </p:blipFill>
        <p:spPr>
          <a:xfrm>
            <a:off x="3101032" y="4650946"/>
            <a:ext cx="202990" cy="206551"/>
          </a:xfrm>
          <a:prstGeom prst="rect">
            <a:avLst/>
          </a:prstGeom>
        </p:spPr>
      </p:pic>
      <p:sp>
        <p:nvSpPr>
          <p:cNvPr id="10" name="矩形: 圓角 9">
            <a:extLst>
              <a:ext uri="{FF2B5EF4-FFF2-40B4-BE49-F238E27FC236}">
                <a16:creationId xmlns:a16="http://schemas.microsoft.com/office/drawing/2014/main" id="{F47D39F8-60FA-4831-B20A-AE15C6BE2F4E}"/>
              </a:ext>
            </a:extLst>
          </p:cNvPr>
          <p:cNvSpPr/>
          <p:nvPr/>
        </p:nvSpPr>
        <p:spPr>
          <a:xfrm>
            <a:off x="979244" y="4650946"/>
            <a:ext cx="997194" cy="7445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圓角 53">
            <a:extLst>
              <a:ext uri="{FF2B5EF4-FFF2-40B4-BE49-F238E27FC236}">
                <a16:creationId xmlns:a16="http://schemas.microsoft.com/office/drawing/2014/main" id="{9E2C6384-D067-4A62-8394-D68CC1ED444B}"/>
              </a:ext>
            </a:extLst>
          </p:cNvPr>
          <p:cNvSpPr/>
          <p:nvPr/>
        </p:nvSpPr>
        <p:spPr>
          <a:xfrm>
            <a:off x="2872428" y="4650946"/>
            <a:ext cx="997194" cy="7651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投影片編號版面配置區 3">
            <a:extLst>
              <a:ext uri="{FF2B5EF4-FFF2-40B4-BE49-F238E27FC236}">
                <a16:creationId xmlns:a16="http://schemas.microsoft.com/office/drawing/2014/main" id="{C6312DF9-B6DA-4EE2-8484-3DC8EE8A67BE}"/>
              </a:ext>
            </a:extLst>
          </p:cNvPr>
          <p:cNvSpPr>
            <a:spLocks noGrp="1"/>
          </p:cNvSpPr>
          <p:nvPr>
            <p:ph type="sldNum" sz="quarter" idx="12"/>
          </p:nvPr>
        </p:nvSpPr>
        <p:spPr>
          <a:xfrm>
            <a:off x="10238155" y="295731"/>
            <a:ext cx="1055077" cy="767687"/>
          </a:xfrm>
        </p:spPr>
        <p:txBody>
          <a:bodyPr/>
          <a:lstStyle/>
          <a:p>
            <a:fld id="{D57F1E4F-1CFF-5643-939E-217C01CDF56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0259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heel(1)">
                                      <p:cBhvr>
                                        <p:cTn id="10" dur="20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anim calcmode="lin" valueType="num">
                                      <p:cBhvr>
                                        <p:cTn id="21" dur="1000" fill="hold"/>
                                        <p:tgtEl>
                                          <p:spTgt spid="34"/>
                                        </p:tgtEl>
                                        <p:attrNameLst>
                                          <p:attrName>ppt_x</p:attrName>
                                        </p:attrNameLst>
                                      </p:cBhvr>
                                      <p:tavLst>
                                        <p:tav tm="0">
                                          <p:val>
                                            <p:strVal val="#ppt_x"/>
                                          </p:val>
                                        </p:tav>
                                        <p:tav tm="100000">
                                          <p:val>
                                            <p:strVal val="#ppt_x"/>
                                          </p:val>
                                        </p:tav>
                                      </p:tavLst>
                                    </p:anim>
                                    <p:anim calcmode="lin" valueType="num">
                                      <p:cBhvr>
                                        <p:cTn id="2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會議室">
  <a:themeElements>
    <a:clrScheme name="離子會議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離子會議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離子會議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5609</TotalTime>
  <Words>1972</Words>
  <Application>Microsoft Office PowerPoint</Application>
  <PresentationFormat>寬螢幕</PresentationFormat>
  <Paragraphs>387</Paragraphs>
  <Slides>29</Slides>
  <Notes>22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29</vt:i4>
      </vt:variant>
    </vt:vector>
  </HeadingPairs>
  <TitlesOfParts>
    <vt:vector size="40" baseType="lpstr">
      <vt:lpstr>LinLibertineT</vt:lpstr>
      <vt:lpstr>微軟正黑體</vt:lpstr>
      <vt:lpstr>新細明體</vt:lpstr>
      <vt:lpstr>Arial</vt:lpstr>
      <vt:lpstr>Blackadder ITC</vt:lpstr>
      <vt:lpstr>Calibri</vt:lpstr>
      <vt:lpstr>Cambria Math</vt:lpstr>
      <vt:lpstr>Century Gothic</vt:lpstr>
      <vt:lpstr>Wingdings</vt:lpstr>
      <vt:lpstr>Wingdings 3</vt:lpstr>
      <vt:lpstr>離子會議室</vt:lpstr>
      <vt:lpstr>PowerPoint 簡報</vt:lpstr>
      <vt:lpstr>Outline</vt:lpstr>
      <vt:lpstr>PowerPoint 簡報</vt:lpstr>
      <vt:lpstr>PowerPoint 簡報</vt:lpstr>
      <vt:lpstr>PowerPoint 簡報</vt:lpstr>
      <vt:lpstr>PowerPoint 簡報</vt:lpstr>
      <vt:lpstr>Outline</vt:lpstr>
      <vt:lpstr>Method</vt:lpstr>
      <vt:lpstr>Method</vt:lpstr>
      <vt:lpstr>Method</vt:lpstr>
      <vt:lpstr>Method</vt:lpstr>
      <vt:lpstr>Method</vt:lpstr>
      <vt:lpstr>Method</vt:lpstr>
      <vt:lpstr>Method</vt:lpstr>
      <vt:lpstr>Method</vt:lpstr>
      <vt:lpstr>Method</vt:lpstr>
      <vt:lpstr>Method</vt:lpstr>
      <vt:lpstr>Method</vt:lpstr>
      <vt:lpstr>Method</vt:lpstr>
      <vt:lpstr>Outline</vt:lpstr>
      <vt:lpstr>EXPERIMENT</vt:lpstr>
      <vt:lpstr>PowerPoint 簡報</vt:lpstr>
      <vt:lpstr>EXPERIMENT</vt:lpstr>
      <vt:lpstr>EXPERIMENT</vt:lpstr>
      <vt:lpstr>EXPERIMENT</vt:lpstr>
      <vt:lpstr>EXPERIMENT</vt:lpstr>
      <vt:lpstr>EXPERIMENT</vt:lpstr>
      <vt:lpstr>Outline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盛貫宇</dc:creator>
  <cp:keywords>0325</cp:keywords>
  <cp:lastModifiedBy>貫宇 盛</cp:lastModifiedBy>
  <cp:revision>453</cp:revision>
  <dcterms:created xsi:type="dcterms:W3CDTF">2018-11-14T08:12:39Z</dcterms:created>
  <dcterms:modified xsi:type="dcterms:W3CDTF">2020-04-13T08:39:53Z</dcterms:modified>
</cp:coreProperties>
</file>